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2"/>
  </p:notesMasterIdLst>
  <p:sldIdLst>
    <p:sldId id="256" r:id="rId2"/>
    <p:sldId id="303" r:id="rId3"/>
    <p:sldId id="308" r:id="rId4"/>
    <p:sldId id="318" r:id="rId5"/>
    <p:sldId id="319" r:id="rId6"/>
    <p:sldId id="339" r:id="rId7"/>
    <p:sldId id="332" r:id="rId8"/>
    <p:sldId id="341" r:id="rId9"/>
    <p:sldId id="342" r:id="rId10"/>
    <p:sldId id="343" r:id="rId11"/>
    <p:sldId id="309" r:id="rId12"/>
    <p:sldId id="345" r:id="rId13"/>
    <p:sldId id="346" r:id="rId14"/>
    <p:sldId id="347" r:id="rId15"/>
    <p:sldId id="348" r:id="rId16"/>
    <p:sldId id="333" r:id="rId17"/>
    <p:sldId id="340" r:id="rId18"/>
    <p:sldId id="330" r:id="rId19"/>
    <p:sldId id="338" r:id="rId20"/>
    <p:sldId id="260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1pPr>
    <a:lvl2pPr marL="0" marR="0" indent="457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2pPr>
    <a:lvl3pPr marL="0" marR="0" indent="914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3pPr>
    <a:lvl4pPr marL="0" marR="0" indent="1371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4pPr>
    <a:lvl5pPr marL="0" marR="0" indent="18288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5pPr>
    <a:lvl6pPr marL="0" marR="0" indent="22860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6pPr>
    <a:lvl7pPr marL="0" marR="0" indent="2743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7pPr>
    <a:lvl8pPr marL="0" marR="0" indent="3200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8pPr>
    <a:lvl9pPr marL="0" marR="0" indent="3657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PingFang SC Regular"/>
        <a:ea typeface="PingFang SC Regular"/>
        <a:cs typeface="PingFang SC Regular"/>
        <a:sym typeface="PingFang SC Regular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801" userDrawn="1">
          <p15:clr>
            <a:srgbClr val="A4A3A4"/>
          </p15:clr>
        </p15:guide>
        <p15:guide id="3" orient="horz" pos="2750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  <p15:guide id="5" pos="3069" userDrawn="1">
          <p15:clr>
            <a:srgbClr val="A4A3A4"/>
          </p15:clr>
        </p15:guide>
        <p15:guide id="6" pos="52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41"/>
    <a:srgbClr val="FF7F41"/>
    <a:srgbClr val="0083BE"/>
    <a:srgbClr val="111A21"/>
    <a:srgbClr val="333333"/>
    <a:srgbClr val="000000"/>
    <a:srgbClr val="212122"/>
    <a:srgbClr val="131313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295"/>
  </p:normalViewPr>
  <p:slideViewPr>
    <p:cSldViewPr snapToObjects="1">
      <p:cViewPr varScale="1">
        <p:scale>
          <a:sx n="86" d="100"/>
          <a:sy n="86" d="100"/>
        </p:scale>
        <p:origin x="2152" y="184"/>
      </p:cViewPr>
      <p:guideLst>
        <p:guide orient="horz" pos="3702"/>
        <p:guide pos="801"/>
        <p:guide orient="horz" pos="2750"/>
        <p:guide orient="horz" pos="2115"/>
        <p:guide pos="3069"/>
        <p:guide pos="52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0" d="100"/>
          <a:sy n="120" d="100"/>
        </p:scale>
        <p:origin x="48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1ADB1-C0A2-424B-998B-9ED180113AC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013FCF-9135-CE42-883C-D31DF33B734C}" type="pres">
      <dgm:prSet presAssocID="{97C1ADB1-C0A2-424B-998B-9ED180113AC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CB2D8A9-0E6E-C24B-91F9-F7CD146D3580}" type="presOf" srcId="{97C1ADB1-C0A2-424B-998B-9ED180113ACE}" destId="{1C013FCF-9135-CE42-883C-D31DF33B734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6915A-3104-CC49-8B3B-2BF411C061F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C9EC6DD-C84F-5D48-8AB2-C7A81FDD413F}">
      <dgm:prSet phldrT="[文本]" custT="1"/>
      <dgm:spPr/>
      <dgm:t>
        <a:bodyPr/>
        <a:lstStyle/>
        <a:p>
          <a:r>
            <a:rPr lang="zh-CN" altLang="en-US" sz="1600" dirty="0">
              <a:latin typeface="+mj-ea"/>
              <a:ea typeface="+mj-ea"/>
            </a:rPr>
            <a:t>变更配置</a:t>
          </a:r>
        </a:p>
      </dgm:t>
    </dgm:pt>
    <dgm:pt modelId="{58C00F57-7217-894C-88BF-1A9536323B36}" type="parTrans" cxnId="{A2D2A597-4598-D846-8271-F7D208010629}">
      <dgm:prSet/>
      <dgm:spPr/>
      <dgm:t>
        <a:bodyPr/>
        <a:lstStyle/>
        <a:p>
          <a:endParaRPr lang="zh-CN" altLang="en-US"/>
        </a:p>
      </dgm:t>
    </dgm:pt>
    <dgm:pt modelId="{2A9D0A81-C510-1F45-8DBE-16F6847E6960}" type="sibTrans" cxnId="{A2D2A597-4598-D846-8271-F7D208010629}">
      <dgm:prSet/>
      <dgm:spPr/>
      <dgm:t>
        <a:bodyPr/>
        <a:lstStyle/>
        <a:p>
          <a:endParaRPr lang="zh-CN" altLang="en-US"/>
        </a:p>
      </dgm:t>
    </dgm:pt>
    <dgm:pt modelId="{EC86F481-6D1C-0C43-92C8-981FEA3D56AC}">
      <dgm:prSet phldrT="[文本]" custT="1"/>
      <dgm:spPr/>
      <dgm:t>
        <a:bodyPr/>
        <a:lstStyle/>
        <a:p>
          <a:r>
            <a:rPr lang="zh-CN" altLang="en-US" sz="1600" dirty="0">
              <a:latin typeface="+mj-ea"/>
              <a:ea typeface="+mj-ea"/>
            </a:rPr>
            <a:t>接口数据更新</a:t>
          </a:r>
        </a:p>
      </dgm:t>
    </dgm:pt>
    <dgm:pt modelId="{7247C982-109A-1A43-AC95-6C960CDDC8D3}" type="parTrans" cxnId="{DC5D0EAE-B739-0540-A3FF-D0D749CD037C}">
      <dgm:prSet/>
      <dgm:spPr/>
      <dgm:t>
        <a:bodyPr/>
        <a:lstStyle/>
        <a:p>
          <a:endParaRPr lang="zh-CN" altLang="en-US"/>
        </a:p>
      </dgm:t>
    </dgm:pt>
    <dgm:pt modelId="{4B85AF83-EB85-9C48-BA62-E9F434DA3DB8}" type="sibTrans" cxnId="{DC5D0EAE-B739-0540-A3FF-D0D749CD037C}">
      <dgm:prSet/>
      <dgm:spPr/>
      <dgm:t>
        <a:bodyPr/>
        <a:lstStyle/>
        <a:p>
          <a:endParaRPr lang="zh-CN" altLang="en-US"/>
        </a:p>
      </dgm:t>
    </dgm:pt>
    <dgm:pt modelId="{8093108E-855F-5148-86DA-6A6B7AC7A28B}">
      <dgm:prSet phldrT="[文本]" custT="1"/>
      <dgm:spPr/>
      <dgm:t>
        <a:bodyPr/>
        <a:lstStyle/>
        <a:p>
          <a:r>
            <a:rPr lang="en-US" altLang="zh-CN" sz="1600" dirty="0">
              <a:latin typeface="+mj-ea"/>
              <a:ea typeface="+mj-ea"/>
            </a:rPr>
            <a:t>App</a:t>
          </a:r>
          <a:r>
            <a:rPr lang="zh-CN" altLang="en-US" sz="1600" dirty="0">
              <a:latin typeface="+mj-ea"/>
              <a:ea typeface="+mj-ea"/>
            </a:rPr>
            <a:t>更新</a:t>
          </a:r>
        </a:p>
      </dgm:t>
    </dgm:pt>
    <dgm:pt modelId="{5C8319BA-71BA-8144-A8E9-F60991102BEA}" type="parTrans" cxnId="{55FDB734-2A68-E143-B101-C532CA287C13}">
      <dgm:prSet/>
      <dgm:spPr/>
      <dgm:t>
        <a:bodyPr/>
        <a:lstStyle/>
        <a:p>
          <a:endParaRPr lang="zh-CN" altLang="en-US"/>
        </a:p>
      </dgm:t>
    </dgm:pt>
    <dgm:pt modelId="{82227AFE-A3B7-0B4B-81B1-C4B4F4C82B4B}" type="sibTrans" cxnId="{55FDB734-2A68-E143-B101-C532CA287C13}">
      <dgm:prSet/>
      <dgm:spPr/>
      <dgm:t>
        <a:bodyPr/>
        <a:lstStyle/>
        <a:p>
          <a:endParaRPr lang="zh-CN" altLang="en-US"/>
        </a:p>
      </dgm:t>
    </dgm:pt>
    <dgm:pt modelId="{82832E35-0B82-B74E-A645-FE976A23C30A}" type="pres">
      <dgm:prSet presAssocID="{3136915A-3104-CC49-8B3B-2BF411C061F9}" presName="Name0" presStyleCnt="0">
        <dgm:presLayoutVars>
          <dgm:dir/>
          <dgm:animLvl val="lvl"/>
          <dgm:resizeHandles val="exact"/>
        </dgm:presLayoutVars>
      </dgm:prSet>
      <dgm:spPr/>
    </dgm:pt>
    <dgm:pt modelId="{19AB6E04-3498-914E-9764-C89235F061EF}" type="pres">
      <dgm:prSet presAssocID="{CC9EC6DD-C84F-5D48-8AB2-C7A81FDD413F}" presName="parTxOnly" presStyleLbl="node1" presStyleIdx="0" presStyleCnt="3" custLinFactX="-1098" custLinFactNeighborX="-100000" custLinFactNeighborY="-74199">
        <dgm:presLayoutVars>
          <dgm:chMax val="0"/>
          <dgm:chPref val="0"/>
          <dgm:bulletEnabled val="1"/>
        </dgm:presLayoutVars>
      </dgm:prSet>
      <dgm:spPr/>
    </dgm:pt>
    <dgm:pt modelId="{3B7A19E2-361C-4B4C-9AD8-DA0129ED9568}" type="pres">
      <dgm:prSet presAssocID="{2A9D0A81-C510-1F45-8DBE-16F6847E6960}" presName="parTxOnlySpace" presStyleCnt="0"/>
      <dgm:spPr/>
    </dgm:pt>
    <dgm:pt modelId="{EB70BF35-37D3-B24A-883D-78D102C7A27F}" type="pres">
      <dgm:prSet presAssocID="{EC86F481-6D1C-0C43-92C8-981FEA3D56A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3E73AA6-FE72-FB4E-BF0B-8538FD12F5B5}" type="pres">
      <dgm:prSet presAssocID="{4B85AF83-EB85-9C48-BA62-E9F434DA3DB8}" presName="parTxOnlySpace" presStyleCnt="0"/>
      <dgm:spPr/>
    </dgm:pt>
    <dgm:pt modelId="{90EE5CA0-6EAE-1E49-BE1C-45D2FE17D0E8}" type="pres">
      <dgm:prSet presAssocID="{8093108E-855F-5148-86DA-6A6B7AC7A28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297220-84C6-544E-A5DF-4F9B46EC4E97}" type="presOf" srcId="{EC86F481-6D1C-0C43-92C8-981FEA3D56AC}" destId="{EB70BF35-37D3-B24A-883D-78D102C7A27F}" srcOrd="0" destOrd="0" presId="urn:microsoft.com/office/officeart/2005/8/layout/chevron1"/>
    <dgm:cxn modelId="{55FDB734-2A68-E143-B101-C532CA287C13}" srcId="{3136915A-3104-CC49-8B3B-2BF411C061F9}" destId="{8093108E-855F-5148-86DA-6A6B7AC7A28B}" srcOrd="2" destOrd="0" parTransId="{5C8319BA-71BA-8144-A8E9-F60991102BEA}" sibTransId="{82227AFE-A3B7-0B4B-81B1-C4B4F4C82B4B}"/>
    <dgm:cxn modelId="{A2D2A597-4598-D846-8271-F7D208010629}" srcId="{3136915A-3104-CC49-8B3B-2BF411C061F9}" destId="{CC9EC6DD-C84F-5D48-8AB2-C7A81FDD413F}" srcOrd="0" destOrd="0" parTransId="{58C00F57-7217-894C-88BF-1A9536323B36}" sibTransId="{2A9D0A81-C510-1F45-8DBE-16F6847E6960}"/>
    <dgm:cxn modelId="{DC5D0EAE-B739-0540-A3FF-D0D749CD037C}" srcId="{3136915A-3104-CC49-8B3B-2BF411C061F9}" destId="{EC86F481-6D1C-0C43-92C8-981FEA3D56AC}" srcOrd="1" destOrd="0" parTransId="{7247C982-109A-1A43-AC95-6C960CDDC8D3}" sibTransId="{4B85AF83-EB85-9C48-BA62-E9F434DA3DB8}"/>
    <dgm:cxn modelId="{0D8B10C2-B615-1248-9066-29D59FAA6A25}" type="presOf" srcId="{3136915A-3104-CC49-8B3B-2BF411C061F9}" destId="{82832E35-0B82-B74E-A645-FE976A23C30A}" srcOrd="0" destOrd="0" presId="urn:microsoft.com/office/officeart/2005/8/layout/chevron1"/>
    <dgm:cxn modelId="{7C71EDC9-FD59-3B41-B0BD-8A9E7EFE67B6}" type="presOf" srcId="{8093108E-855F-5148-86DA-6A6B7AC7A28B}" destId="{90EE5CA0-6EAE-1E49-BE1C-45D2FE17D0E8}" srcOrd="0" destOrd="0" presId="urn:microsoft.com/office/officeart/2005/8/layout/chevron1"/>
    <dgm:cxn modelId="{FFB61CD2-7AE1-1B48-AC71-83B470F7076A}" type="presOf" srcId="{CC9EC6DD-C84F-5D48-8AB2-C7A81FDD413F}" destId="{19AB6E04-3498-914E-9764-C89235F061EF}" srcOrd="0" destOrd="0" presId="urn:microsoft.com/office/officeart/2005/8/layout/chevron1"/>
    <dgm:cxn modelId="{B0BD1411-F48B-E448-9C79-4959011073FF}" type="presParOf" srcId="{82832E35-0B82-B74E-A645-FE976A23C30A}" destId="{19AB6E04-3498-914E-9764-C89235F061EF}" srcOrd="0" destOrd="0" presId="urn:microsoft.com/office/officeart/2005/8/layout/chevron1"/>
    <dgm:cxn modelId="{C93E8F78-91A7-0642-B4E9-3E90573CE81D}" type="presParOf" srcId="{82832E35-0B82-B74E-A645-FE976A23C30A}" destId="{3B7A19E2-361C-4B4C-9AD8-DA0129ED9568}" srcOrd="1" destOrd="0" presId="urn:microsoft.com/office/officeart/2005/8/layout/chevron1"/>
    <dgm:cxn modelId="{4C0A4710-E57F-3B44-B8BE-763A43292BE6}" type="presParOf" srcId="{82832E35-0B82-B74E-A645-FE976A23C30A}" destId="{EB70BF35-37D3-B24A-883D-78D102C7A27F}" srcOrd="2" destOrd="0" presId="urn:microsoft.com/office/officeart/2005/8/layout/chevron1"/>
    <dgm:cxn modelId="{205A2CAB-8B24-4C4C-A0C2-CCFDD5CAB23F}" type="presParOf" srcId="{82832E35-0B82-B74E-A645-FE976A23C30A}" destId="{E3E73AA6-FE72-FB4E-BF0B-8538FD12F5B5}" srcOrd="3" destOrd="0" presId="urn:microsoft.com/office/officeart/2005/8/layout/chevron1"/>
    <dgm:cxn modelId="{AD2F5AB6-5574-3342-B36B-AC9DFFDBDADD}" type="presParOf" srcId="{82832E35-0B82-B74E-A645-FE976A23C30A}" destId="{90EE5CA0-6EAE-1E49-BE1C-45D2FE17D0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8F7DE5-B942-B241-8549-D82AE0306ED4}" type="doc">
      <dgm:prSet loTypeId="urn:microsoft.com/office/officeart/2005/8/layout/pyramid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9998FC7-62A8-F947-9C31-7ECBB152EFCF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+mj-ea"/>
              <a:ea typeface="+mj-ea"/>
            </a:rPr>
            <a:t>智能推荐系统</a:t>
          </a:r>
        </a:p>
      </dgm:t>
    </dgm:pt>
    <dgm:pt modelId="{370C57C4-B3C7-154A-B12A-84EE1F62BB50}" type="parTrans" cxnId="{58EF7F20-D6E8-3744-9240-29BA0564DF88}">
      <dgm:prSet/>
      <dgm:spPr/>
      <dgm:t>
        <a:bodyPr/>
        <a:lstStyle/>
        <a:p>
          <a:endParaRPr lang="zh-CN" altLang="en-US"/>
        </a:p>
      </dgm:t>
    </dgm:pt>
    <dgm:pt modelId="{A680A604-5904-6C49-98C9-AFC515228276}" type="sibTrans" cxnId="{58EF7F20-D6E8-3744-9240-29BA0564DF88}">
      <dgm:prSet/>
      <dgm:spPr/>
      <dgm:t>
        <a:bodyPr/>
        <a:lstStyle/>
        <a:p>
          <a:endParaRPr lang="zh-CN" altLang="en-US"/>
        </a:p>
      </dgm:t>
    </dgm:pt>
    <dgm:pt modelId="{46D5051D-4A2E-854B-8564-BB24107288A3}">
      <dgm:prSet phldrT="[文本]" custT="1"/>
      <dgm:spPr/>
      <dgm:t>
        <a:bodyPr/>
        <a:lstStyle/>
        <a:p>
          <a:r>
            <a:rPr lang="zh-CN" altLang="en-US" sz="1400" dirty="0">
              <a:latin typeface="+mj-ea"/>
              <a:ea typeface="+mj-ea"/>
            </a:rPr>
            <a:t>人口</a:t>
          </a:r>
          <a:endParaRPr lang="en-US" altLang="zh-CN" sz="1400" dirty="0">
            <a:latin typeface="+mj-ea"/>
            <a:ea typeface="+mj-ea"/>
          </a:endParaRPr>
        </a:p>
        <a:p>
          <a:r>
            <a:rPr lang="zh-CN" altLang="en-US" sz="1400" dirty="0">
              <a:latin typeface="+mj-ea"/>
              <a:ea typeface="+mj-ea"/>
            </a:rPr>
            <a:t>单量</a:t>
          </a:r>
        </a:p>
      </dgm:t>
    </dgm:pt>
    <dgm:pt modelId="{C34E2D23-2A30-CD4F-B5C2-390CF44CDE0E}" type="parTrans" cxnId="{36C2D52A-73AD-2E44-92A0-73D9580ACCA1}">
      <dgm:prSet/>
      <dgm:spPr/>
      <dgm:t>
        <a:bodyPr/>
        <a:lstStyle/>
        <a:p>
          <a:endParaRPr lang="zh-CN" altLang="en-US"/>
        </a:p>
      </dgm:t>
    </dgm:pt>
    <dgm:pt modelId="{E3689BA9-43CA-504D-97C7-4694D3A282DD}" type="sibTrans" cxnId="{36C2D52A-73AD-2E44-92A0-73D9580ACCA1}">
      <dgm:prSet/>
      <dgm:spPr/>
      <dgm:t>
        <a:bodyPr/>
        <a:lstStyle/>
        <a:p>
          <a:endParaRPr lang="zh-CN" altLang="en-US"/>
        </a:p>
      </dgm:t>
    </dgm:pt>
    <dgm:pt modelId="{3613BF4E-1169-3344-A22E-BB38DDC4BDE6}">
      <dgm:prSet phldrT="[文本]" custT="1"/>
      <dgm:spPr/>
      <dgm:t>
        <a:bodyPr/>
        <a:lstStyle/>
        <a:p>
          <a:r>
            <a:rPr lang="zh-CN" altLang="en-US" sz="1400" dirty="0">
              <a:latin typeface="+mj-ea"/>
              <a:ea typeface="+mj-ea"/>
            </a:rPr>
            <a:t>知识库</a:t>
          </a:r>
        </a:p>
      </dgm:t>
    </dgm:pt>
    <dgm:pt modelId="{8BB7FDD3-5D07-3543-B1D7-E187C4568841}" type="parTrans" cxnId="{85E2AC29-BD21-E84D-8349-447D6EA6DA96}">
      <dgm:prSet/>
      <dgm:spPr/>
      <dgm:t>
        <a:bodyPr/>
        <a:lstStyle/>
        <a:p>
          <a:endParaRPr lang="zh-CN" altLang="en-US"/>
        </a:p>
      </dgm:t>
    </dgm:pt>
    <dgm:pt modelId="{CBC66C2C-5C44-7E46-83CA-9BFCFDBCD91C}" type="sibTrans" cxnId="{85E2AC29-BD21-E84D-8349-447D6EA6DA96}">
      <dgm:prSet/>
      <dgm:spPr/>
      <dgm:t>
        <a:bodyPr/>
        <a:lstStyle/>
        <a:p>
          <a:endParaRPr lang="zh-CN" altLang="en-US"/>
        </a:p>
      </dgm:t>
    </dgm:pt>
    <dgm:pt modelId="{B00E3A30-B2D8-104C-84B6-249EDB2D8EE7}">
      <dgm:prSet phldrT="[文本]" custT="1"/>
      <dgm:spPr/>
      <dgm:t>
        <a:bodyPr/>
        <a:lstStyle/>
        <a:p>
          <a:r>
            <a:rPr lang="zh-CN" altLang="en-US" sz="1400" dirty="0">
              <a:latin typeface="+mj-ea"/>
              <a:ea typeface="+mj-ea"/>
            </a:rPr>
            <a:t>风俗习惯</a:t>
          </a:r>
        </a:p>
      </dgm:t>
    </dgm:pt>
    <dgm:pt modelId="{33BA4A06-F001-554F-8EB5-1649A2AB06FE}" type="parTrans" cxnId="{C31BBFCF-9DD4-554B-9DA2-2D035ECF07AA}">
      <dgm:prSet/>
      <dgm:spPr/>
      <dgm:t>
        <a:bodyPr/>
        <a:lstStyle/>
        <a:p>
          <a:endParaRPr lang="zh-CN" altLang="en-US"/>
        </a:p>
      </dgm:t>
    </dgm:pt>
    <dgm:pt modelId="{78758477-FEF1-1043-8317-542768AF2377}" type="sibTrans" cxnId="{C31BBFCF-9DD4-554B-9DA2-2D035ECF07AA}">
      <dgm:prSet/>
      <dgm:spPr/>
      <dgm:t>
        <a:bodyPr/>
        <a:lstStyle/>
        <a:p>
          <a:endParaRPr lang="zh-CN" altLang="en-US"/>
        </a:p>
      </dgm:t>
    </dgm:pt>
    <dgm:pt modelId="{674AF8EA-9BF6-AB41-BF9C-4FC729673677}" type="pres">
      <dgm:prSet presAssocID="{658F7DE5-B942-B241-8549-D82AE0306ED4}" presName="compositeShape" presStyleCnt="0">
        <dgm:presLayoutVars>
          <dgm:chMax val="9"/>
          <dgm:dir/>
          <dgm:resizeHandles val="exact"/>
        </dgm:presLayoutVars>
      </dgm:prSet>
      <dgm:spPr/>
    </dgm:pt>
    <dgm:pt modelId="{B19A2731-A6E2-7D42-AA74-901D7BCC5099}" type="pres">
      <dgm:prSet presAssocID="{658F7DE5-B942-B241-8549-D82AE0306ED4}" presName="triangle1" presStyleLbl="node1" presStyleIdx="0" presStyleCnt="4">
        <dgm:presLayoutVars>
          <dgm:bulletEnabled val="1"/>
        </dgm:presLayoutVars>
      </dgm:prSet>
      <dgm:spPr/>
    </dgm:pt>
    <dgm:pt modelId="{6FE336A2-2C11-4E4A-B87E-D4182829E00A}" type="pres">
      <dgm:prSet presAssocID="{658F7DE5-B942-B241-8549-D82AE0306ED4}" presName="triangle2" presStyleLbl="node1" presStyleIdx="1" presStyleCnt="4">
        <dgm:presLayoutVars>
          <dgm:bulletEnabled val="1"/>
        </dgm:presLayoutVars>
      </dgm:prSet>
      <dgm:spPr/>
    </dgm:pt>
    <dgm:pt modelId="{E6A7FBC7-97B0-D742-9F0D-EF5E177F1B31}" type="pres">
      <dgm:prSet presAssocID="{658F7DE5-B942-B241-8549-D82AE0306ED4}" presName="triangle3" presStyleLbl="node1" presStyleIdx="2" presStyleCnt="4">
        <dgm:presLayoutVars>
          <dgm:bulletEnabled val="1"/>
        </dgm:presLayoutVars>
      </dgm:prSet>
      <dgm:spPr/>
    </dgm:pt>
    <dgm:pt modelId="{641FA3A6-8F2B-E64F-B10A-E1AF6777DFFD}" type="pres">
      <dgm:prSet presAssocID="{658F7DE5-B942-B241-8549-D82AE0306ED4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EF0F6B04-EE0F-AA4A-83F0-50FA4990CEDC}" type="presOf" srcId="{3613BF4E-1169-3344-A22E-BB38DDC4BDE6}" destId="{E6A7FBC7-97B0-D742-9F0D-EF5E177F1B31}" srcOrd="0" destOrd="0" presId="urn:microsoft.com/office/officeart/2005/8/layout/pyramid4"/>
    <dgm:cxn modelId="{58EF7F20-D6E8-3744-9240-29BA0564DF88}" srcId="{658F7DE5-B942-B241-8549-D82AE0306ED4}" destId="{C9998FC7-62A8-F947-9C31-7ECBB152EFCF}" srcOrd="0" destOrd="0" parTransId="{370C57C4-B3C7-154A-B12A-84EE1F62BB50}" sibTransId="{A680A604-5904-6C49-98C9-AFC515228276}"/>
    <dgm:cxn modelId="{A7297727-F6FF-EE40-B5CF-D0BFB9A51E5B}" type="presOf" srcId="{658F7DE5-B942-B241-8549-D82AE0306ED4}" destId="{674AF8EA-9BF6-AB41-BF9C-4FC729673677}" srcOrd="0" destOrd="0" presId="urn:microsoft.com/office/officeart/2005/8/layout/pyramid4"/>
    <dgm:cxn modelId="{85E2AC29-BD21-E84D-8349-447D6EA6DA96}" srcId="{658F7DE5-B942-B241-8549-D82AE0306ED4}" destId="{3613BF4E-1169-3344-A22E-BB38DDC4BDE6}" srcOrd="2" destOrd="0" parTransId="{8BB7FDD3-5D07-3543-B1D7-E187C4568841}" sibTransId="{CBC66C2C-5C44-7E46-83CA-9BFCFDBCD91C}"/>
    <dgm:cxn modelId="{36C2D52A-73AD-2E44-92A0-73D9580ACCA1}" srcId="{658F7DE5-B942-B241-8549-D82AE0306ED4}" destId="{46D5051D-4A2E-854B-8564-BB24107288A3}" srcOrd="1" destOrd="0" parTransId="{C34E2D23-2A30-CD4F-B5C2-390CF44CDE0E}" sibTransId="{E3689BA9-43CA-504D-97C7-4694D3A282DD}"/>
    <dgm:cxn modelId="{AB96183A-5514-9E4C-B2B4-F4A83652E457}" type="presOf" srcId="{46D5051D-4A2E-854B-8564-BB24107288A3}" destId="{6FE336A2-2C11-4E4A-B87E-D4182829E00A}" srcOrd="0" destOrd="0" presId="urn:microsoft.com/office/officeart/2005/8/layout/pyramid4"/>
    <dgm:cxn modelId="{372A1241-3ADD-DC45-9F7D-8CE7F2A3D710}" type="presOf" srcId="{B00E3A30-B2D8-104C-84B6-249EDB2D8EE7}" destId="{641FA3A6-8F2B-E64F-B10A-E1AF6777DFFD}" srcOrd="0" destOrd="0" presId="urn:microsoft.com/office/officeart/2005/8/layout/pyramid4"/>
    <dgm:cxn modelId="{04955EB1-7146-6B4E-8302-9C2BB3C70DF7}" type="presOf" srcId="{C9998FC7-62A8-F947-9C31-7ECBB152EFCF}" destId="{B19A2731-A6E2-7D42-AA74-901D7BCC5099}" srcOrd="0" destOrd="0" presId="urn:microsoft.com/office/officeart/2005/8/layout/pyramid4"/>
    <dgm:cxn modelId="{C31BBFCF-9DD4-554B-9DA2-2D035ECF07AA}" srcId="{658F7DE5-B942-B241-8549-D82AE0306ED4}" destId="{B00E3A30-B2D8-104C-84B6-249EDB2D8EE7}" srcOrd="3" destOrd="0" parTransId="{33BA4A06-F001-554F-8EB5-1649A2AB06FE}" sibTransId="{78758477-FEF1-1043-8317-542768AF2377}"/>
    <dgm:cxn modelId="{5A5F47C8-B62A-7E42-82EC-E1CF9103AEFA}" type="presParOf" srcId="{674AF8EA-9BF6-AB41-BF9C-4FC729673677}" destId="{B19A2731-A6E2-7D42-AA74-901D7BCC5099}" srcOrd="0" destOrd="0" presId="urn:microsoft.com/office/officeart/2005/8/layout/pyramid4"/>
    <dgm:cxn modelId="{86AFC57D-05F3-3340-AEF6-D10BAF592163}" type="presParOf" srcId="{674AF8EA-9BF6-AB41-BF9C-4FC729673677}" destId="{6FE336A2-2C11-4E4A-B87E-D4182829E00A}" srcOrd="1" destOrd="0" presId="urn:microsoft.com/office/officeart/2005/8/layout/pyramid4"/>
    <dgm:cxn modelId="{6A79AE6E-3A33-364D-9E34-F0A183DD05B9}" type="presParOf" srcId="{674AF8EA-9BF6-AB41-BF9C-4FC729673677}" destId="{E6A7FBC7-97B0-D742-9F0D-EF5E177F1B31}" srcOrd="2" destOrd="0" presId="urn:microsoft.com/office/officeart/2005/8/layout/pyramid4"/>
    <dgm:cxn modelId="{9E2A9730-407B-864D-A360-2986F110AC94}" type="presParOf" srcId="{674AF8EA-9BF6-AB41-BF9C-4FC729673677}" destId="{641FA3A6-8F2B-E64F-B10A-E1AF6777DFF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B6E04-3498-914E-9764-C89235F061EF}">
      <dsp:nvSpPr>
        <dsp:cNvPr id="0" name=""/>
        <dsp:cNvSpPr/>
      </dsp:nvSpPr>
      <dsp:spPr>
        <a:xfrm>
          <a:off x="0" y="0"/>
          <a:ext cx="3474084" cy="5822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j-ea"/>
              <a:ea typeface="+mj-ea"/>
            </a:rPr>
            <a:t>变更配置</a:t>
          </a:r>
        </a:p>
      </dsp:txBody>
      <dsp:txXfrm>
        <a:off x="291140" y="0"/>
        <a:ext cx="2891804" cy="582280"/>
      </dsp:txXfrm>
    </dsp:sp>
    <dsp:sp modelId="{EB70BF35-37D3-B24A-883D-78D102C7A27F}">
      <dsp:nvSpPr>
        <dsp:cNvPr id="0" name=""/>
        <dsp:cNvSpPr/>
      </dsp:nvSpPr>
      <dsp:spPr>
        <a:xfrm>
          <a:off x="3129527" y="0"/>
          <a:ext cx="3474084" cy="5822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j-ea"/>
              <a:ea typeface="+mj-ea"/>
            </a:rPr>
            <a:t>接口数据更新</a:t>
          </a:r>
        </a:p>
      </dsp:txBody>
      <dsp:txXfrm>
        <a:off x="3420667" y="0"/>
        <a:ext cx="2891804" cy="582280"/>
      </dsp:txXfrm>
    </dsp:sp>
    <dsp:sp modelId="{90EE5CA0-6EAE-1E49-BE1C-45D2FE17D0E8}">
      <dsp:nvSpPr>
        <dsp:cNvPr id="0" name=""/>
        <dsp:cNvSpPr/>
      </dsp:nvSpPr>
      <dsp:spPr>
        <a:xfrm>
          <a:off x="6256203" y="0"/>
          <a:ext cx="3474084" cy="5822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+mj-ea"/>
              <a:ea typeface="+mj-ea"/>
            </a:rPr>
            <a:t>App</a:t>
          </a:r>
          <a:r>
            <a:rPr lang="zh-CN" altLang="en-US" sz="1600" kern="1200" dirty="0">
              <a:latin typeface="+mj-ea"/>
              <a:ea typeface="+mj-ea"/>
            </a:rPr>
            <a:t>更新</a:t>
          </a:r>
        </a:p>
      </dsp:txBody>
      <dsp:txXfrm>
        <a:off x="6547343" y="0"/>
        <a:ext cx="2891804" cy="582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A2731-A6E2-7D42-AA74-901D7BCC5099}">
      <dsp:nvSpPr>
        <dsp:cNvPr id="0" name=""/>
        <dsp:cNvSpPr/>
      </dsp:nvSpPr>
      <dsp:spPr>
        <a:xfrm>
          <a:off x="1090908" y="0"/>
          <a:ext cx="1706615" cy="1706615"/>
        </a:xfrm>
        <a:prstGeom prst="triangle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+mj-ea"/>
              <a:ea typeface="+mj-ea"/>
            </a:rPr>
            <a:t>智能推荐系统</a:t>
          </a:r>
        </a:p>
      </dsp:txBody>
      <dsp:txXfrm>
        <a:off x="1517562" y="853308"/>
        <a:ext cx="853307" cy="853307"/>
      </dsp:txXfrm>
    </dsp:sp>
    <dsp:sp modelId="{6FE336A2-2C11-4E4A-B87E-D4182829E00A}">
      <dsp:nvSpPr>
        <dsp:cNvPr id="0" name=""/>
        <dsp:cNvSpPr/>
      </dsp:nvSpPr>
      <dsp:spPr>
        <a:xfrm>
          <a:off x="237600" y="1706615"/>
          <a:ext cx="1706615" cy="170661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j-ea"/>
              <a:ea typeface="+mj-ea"/>
            </a:rPr>
            <a:t>人口</a:t>
          </a:r>
          <a:endParaRPr lang="en-US" altLang="zh-CN" sz="1400" kern="1200" dirty="0">
            <a:latin typeface="+mj-ea"/>
            <a:ea typeface="+mj-ea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j-ea"/>
              <a:ea typeface="+mj-ea"/>
            </a:rPr>
            <a:t>单量</a:t>
          </a:r>
        </a:p>
      </dsp:txBody>
      <dsp:txXfrm>
        <a:off x="664254" y="2559923"/>
        <a:ext cx="853307" cy="853307"/>
      </dsp:txXfrm>
    </dsp:sp>
    <dsp:sp modelId="{E6A7FBC7-97B0-D742-9F0D-EF5E177F1B31}">
      <dsp:nvSpPr>
        <dsp:cNvPr id="0" name=""/>
        <dsp:cNvSpPr/>
      </dsp:nvSpPr>
      <dsp:spPr>
        <a:xfrm rot="10800000">
          <a:off x="1090908" y="1706615"/>
          <a:ext cx="1706615" cy="170661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j-ea"/>
              <a:ea typeface="+mj-ea"/>
            </a:rPr>
            <a:t>知识库</a:t>
          </a:r>
        </a:p>
      </dsp:txBody>
      <dsp:txXfrm rot="10800000">
        <a:off x="1517562" y="1706615"/>
        <a:ext cx="853307" cy="853307"/>
      </dsp:txXfrm>
    </dsp:sp>
    <dsp:sp modelId="{641FA3A6-8F2B-E64F-B10A-E1AF6777DFFD}">
      <dsp:nvSpPr>
        <dsp:cNvPr id="0" name=""/>
        <dsp:cNvSpPr/>
      </dsp:nvSpPr>
      <dsp:spPr>
        <a:xfrm>
          <a:off x="1944216" y="1706615"/>
          <a:ext cx="1706615" cy="1706615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j-ea"/>
              <a:ea typeface="+mj-ea"/>
            </a:rPr>
            <a:t>风俗习惯</a:t>
          </a:r>
        </a:p>
      </dsp:txBody>
      <dsp:txXfrm>
        <a:off x="2370870" y="2559923"/>
        <a:ext cx="853307" cy="853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58243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447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05CED69-601A-AE44-8E0E-51E68216B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603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14FED6D-5E7A-434D-9FE3-E7EB57C8E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D7ED0F3-2608-3A42-B5B7-0515D75E5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9CBD6F45-2B37-E24F-BE8A-1334E0AD6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4660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751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2151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918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8898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27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国家：已经开国</a:t>
            </a:r>
            <a:r>
              <a:rPr kumimoji="1" lang="en-US" altLang="zh-CN" dirty="0"/>
              <a:t>+</a:t>
            </a:r>
            <a:r>
              <a:rPr kumimoji="1" lang="zh-CN" altLang="en-US" dirty="0"/>
              <a:t>拟开国</a:t>
            </a:r>
            <a:endParaRPr kumimoji="1" lang="en-US" altLang="zh-CN" dirty="0"/>
          </a:p>
          <a:p>
            <a:r>
              <a:rPr kumimoji="1" lang="zh-CN" altLang="en-US" dirty="0"/>
              <a:t>目前国际化已经在</a:t>
            </a:r>
            <a:r>
              <a:rPr kumimoji="1" lang="en-US" altLang="zh-CN" dirty="0"/>
              <a:t>20+</a:t>
            </a:r>
            <a:r>
              <a:rPr kumimoji="1" lang="zh-CN" altLang="en-US" dirty="0"/>
              <a:t>个国家登陆，品类也有</a:t>
            </a:r>
            <a:r>
              <a:rPr kumimoji="1" lang="en-US" altLang="zh-CN" dirty="0"/>
              <a:t>40+</a:t>
            </a:r>
            <a:r>
              <a:rPr kumimoji="1" lang="zh-CN" altLang="en-US" dirty="0"/>
              <a:t>，但与竞品相比，我们还是存在较大差距，所以我们需要能够快速的开国开品，这就依赖于“功能复用”。</a:t>
            </a:r>
            <a:endParaRPr kumimoji="1" lang="en-US" altLang="zh-CN" dirty="0"/>
          </a:p>
          <a:p>
            <a:r>
              <a:rPr kumimoji="1" lang="zh-CN" altLang="en-US" dirty="0"/>
              <a:t>什么叫“功能复用”？</a:t>
            </a:r>
            <a:endParaRPr kumimoji="1" lang="en-US" altLang="zh-CN" dirty="0"/>
          </a:p>
          <a:p>
            <a:r>
              <a:rPr kumimoji="1" lang="zh-CN" altLang="en-US" dirty="0"/>
              <a:t>以</a:t>
            </a:r>
            <a:r>
              <a:rPr kumimoji="1" lang="en-US" altLang="zh-CN" dirty="0" err="1"/>
              <a:t>OpenRide</a:t>
            </a:r>
            <a:r>
              <a:rPr kumimoji="1" lang="zh-CN" altLang="en-US" dirty="0"/>
              <a:t>扫码乘车为例，最初是由巴西在</a:t>
            </a:r>
            <a:r>
              <a:rPr kumimoji="1" lang="en-US" altLang="zh-CN" dirty="0"/>
              <a:t>18</a:t>
            </a:r>
            <a:r>
              <a:rPr kumimoji="1" lang="zh-CN" altLang="en-US" dirty="0"/>
              <a:t>年提出，经过试验和放量，</a:t>
            </a:r>
            <a:r>
              <a:rPr kumimoji="1" lang="en-US" altLang="zh-CN" dirty="0"/>
              <a:t>PM</a:t>
            </a:r>
            <a:r>
              <a:rPr kumimoji="1" lang="zh-CN" altLang="en-US" dirty="0"/>
              <a:t>觉得这个功能收益不错，希望将这个功能也投放于其他国家，比如哥斯达黎加、智利等，那面对同一个功能，我们需要给每个国家或每一个产品线都开发一遍吗？答案显然不是，我们希望能实现功能复用，从而快速地开国开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541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BizConfig</a:t>
            </a:r>
            <a:r>
              <a:rPr kumimoji="1" lang="zh-CN" altLang="en-US" dirty="0"/>
              <a:t>是一个公共的配置库。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在使用</a:t>
            </a:r>
            <a:r>
              <a:rPr kumimoji="1" lang="en-US" altLang="zh-CN" dirty="0"/>
              <a:t>Apollo</a:t>
            </a:r>
            <a:r>
              <a:rPr kumimoji="1" lang="zh-CN" altLang="en-US" dirty="0"/>
              <a:t>的过程中，我们经常会遇到</a:t>
            </a:r>
            <a:r>
              <a:rPr kumimoji="1" lang="en-US" altLang="zh-CN" dirty="0"/>
              <a:t>if</a:t>
            </a:r>
            <a:r>
              <a:rPr kumimoji="1" lang="zh-CN" altLang="en-US" dirty="0"/>
              <a:t>命中了某个开关或者实验，执行</a:t>
            </a:r>
            <a:r>
              <a:rPr kumimoji="1" lang="en-US" altLang="zh-CN" dirty="0"/>
              <a:t>A</a:t>
            </a:r>
            <a:r>
              <a:rPr kumimoji="1" lang="zh-CN" altLang="en-US" dirty="0"/>
              <a:t>逻辑， </a:t>
            </a:r>
            <a:r>
              <a:rPr kumimoji="1" lang="en-US" altLang="zh-CN" dirty="0"/>
              <a:t>else</a:t>
            </a:r>
            <a:r>
              <a:rPr kumimoji="1" lang="zh-CN" altLang="en-US" dirty="0"/>
              <a:t> 执行</a:t>
            </a:r>
            <a:r>
              <a:rPr kumimoji="1" lang="en-US" altLang="zh-CN" dirty="0"/>
              <a:t>B</a:t>
            </a:r>
            <a:r>
              <a:rPr kumimoji="1" lang="zh-CN" altLang="en-US" dirty="0"/>
              <a:t>逻辑这样的代码，大量的与功能无关的代码被放到了</a:t>
            </a:r>
            <a:r>
              <a:rPr kumimoji="1" lang="en-US" altLang="zh-CN" dirty="0"/>
              <a:t>API</a:t>
            </a:r>
            <a:r>
              <a:rPr kumimoji="1" lang="zh-CN" altLang="en-US" dirty="0"/>
              <a:t>中，同一个接口中，多个步骤、多个实验、多个开关都导致了接口的可维护性变差，也不利于系统的稳定性建设；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我们深入分析了国际化的业务特点后，建设了投放平台，因为是从业务角度出发解决问题，因此投放平台天然的更加贴近国际化业务，可以为业务解决更多的实际问题。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同样在为业务解决实际问题的时候，我们也通过对需求的收敛、对技术概念的包装向</a:t>
            </a:r>
            <a:r>
              <a:rPr kumimoji="1" lang="en-US" altLang="zh-CN" dirty="0"/>
              <a:t>PM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运营推出可视化的管理页面，解决放量进度难以统计、功能推广困难的问题。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/>
              <a:t> 针对</a:t>
            </a:r>
            <a:r>
              <a:rPr kumimoji="1" lang="zh-CN" altLang="en-US" dirty="0"/>
              <a:t>业务的一些其他痛点，我们也可以提供更加适用的功能，例如对接实验平台，进行快速实验、天然支持灰度放量等特性，减少需求的二次开发，提高研发效率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3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450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555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69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4DD9F70-79AC-E34F-980B-3B508B388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FDD1D651-3E83-AF49-8B78-4F4B3E1D9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5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5"/>
          <a:stretch/>
        </p:blipFill>
        <p:spPr>
          <a:xfrm>
            <a:off x="7896200" y="5944"/>
            <a:ext cx="4295800" cy="6857657"/>
          </a:xfrm>
          <a:prstGeom prst="rect">
            <a:avLst/>
          </a:prstGeom>
        </p:spPr>
      </p:pic>
      <p:sp>
        <p:nvSpPr>
          <p:cNvPr id="11" name="圆形">
            <a:extLst>
              <a:ext uri="{FF2B5EF4-FFF2-40B4-BE49-F238E27FC236}">
                <a16:creationId xmlns:a16="http://schemas.microsoft.com/office/drawing/2014/main" id="{47B3E352-DF53-7B40-92A5-14C4CEEB3F08}"/>
              </a:ext>
            </a:extLst>
          </p:cNvPr>
          <p:cNvSpPr/>
          <p:nvPr userDrawn="1"/>
        </p:nvSpPr>
        <p:spPr>
          <a:xfrm>
            <a:off x="916256" y="758471"/>
            <a:ext cx="5182526" cy="5182527"/>
          </a:xfrm>
          <a:prstGeom prst="ellipse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 dirty="0"/>
          </a:p>
        </p:txBody>
      </p:sp>
      <p:sp>
        <p:nvSpPr>
          <p:cNvPr id="13" name="Name      2018.06.06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476387" y="3819097"/>
            <a:ext cx="791028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dirty="0"/>
              <a:t>Name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2B516-51E7-754C-96C2-B22426010D42}"/>
              </a:ext>
            </a:extLst>
          </p:cNvPr>
          <p:cNvSpPr txBox="1"/>
          <p:nvPr userDrawn="1"/>
        </p:nvSpPr>
        <p:spPr>
          <a:xfrm>
            <a:off x="4909457" y="-90351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6DAC17-3CE3-FB4D-A77A-79680B9FD5E5}"/>
              </a:ext>
            </a:extLst>
          </p:cNvPr>
          <p:cNvSpPr txBox="1"/>
          <p:nvPr userDrawn="1"/>
        </p:nvSpPr>
        <p:spPr>
          <a:xfrm>
            <a:off x="1192696" y="-210709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E61546-AB5C-2243-8E87-AC49B8875FF4}"/>
              </a:ext>
            </a:extLst>
          </p:cNvPr>
          <p:cNvSpPr txBox="1"/>
          <p:nvPr userDrawn="1"/>
        </p:nvSpPr>
        <p:spPr>
          <a:xfrm>
            <a:off x="1815548" y="-49033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Name      2018.06.06">
            <a:extLst>
              <a:ext uri="{FF2B5EF4-FFF2-40B4-BE49-F238E27FC236}">
                <a16:creationId xmlns:a16="http://schemas.microsoft.com/office/drawing/2014/main" id="{EFD7B155-AFA3-144F-845A-D479D1E43B23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381232" y="3819097"/>
            <a:ext cx="1967032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tx1"/>
                </a:solidFill>
                <a:latin typeface="+mj-ea"/>
                <a:ea typeface="+mj-ea"/>
                <a:cs typeface="Microsoft YaHei Normal"/>
              </a:defRPr>
            </a:lvl1pPr>
          </a:lstStyle>
          <a:p>
            <a:r>
              <a:rPr lang="en-US" altLang="zh-CN" dirty="0"/>
              <a:t>2018.06.06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AD489F-B4FB-8F4A-A1AE-B4A3E317046F}"/>
              </a:ext>
            </a:extLst>
          </p:cNvPr>
          <p:cNvSpPr txBox="1"/>
          <p:nvPr userDrawn="1"/>
        </p:nvSpPr>
        <p:spPr>
          <a:xfrm>
            <a:off x="-345989" y="-79083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407700" y="2587428"/>
            <a:ext cx="4199638" cy="1252985"/>
          </a:xfr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42</a:t>
            </a:r>
            <a:r>
              <a:rPr lang="zh-CN" altLang="en-US" dirty="0"/>
              <a:t>号字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D5C65E-576E-5947-867B-65DE8A009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2014年北京共经历了175个雾霾天…">
            <a:extLst>
              <a:ext uri="{FF2B5EF4-FFF2-40B4-BE49-F238E27FC236}">
                <a16:creationId xmlns:a16="http://schemas.microsoft.com/office/drawing/2014/main" id="{BCA6F093-5A4D-0144-917C-834FB7F2CB02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3" name="标题 7">
            <a:extLst>
              <a:ext uri="{FF2B5EF4-FFF2-40B4-BE49-F238E27FC236}">
                <a16:creationId xmlns:a16="http://schemas.microsoft.com/office/drawing/2014/main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微软雅黑</a:t>
            </a:r>
            <a:r>
              <a:rPr lang="en-US" altLang="zh-CN" dirty="0"/>
              <a:t>30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6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有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002AD8-C0D8-2145-9EE0-2B125058B5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045F2B-0628-164C-9E12-23CAB756D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5"/>
          <a:stretch/>
        </p:blipFill>
        <p:spPr>
          <a:xfrm>
            <a:off x="8976320" y="0"/>
            <a:ext cx="3210746" cy="6858000"/>
          </a:xfrm>
          <a:prstGeom prst="rect">
            <a:avLst/>
          </a:prstGeom>
        </p:spPr>
      </p:pic>
      <p:sp>
        <p:nvSpPr>
          <p:cNvPr id="176" name="圆形"/>
          <p:cNvSpPr/>
          <p:nvPr/>
        </p:nvSpPr>
        <p:spPr>
          <a:xfrm>
            <a:off x="4142114" y="1475114"/>
            <a:ext cx="3907772" cy="3907772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C7126F-227A-8D40-A2FA-AFBBA19B4D6A}"/>
              </a:ext>
            </a:extLst>
          </p:cNvPr>
          <p:cNvSpPr txBox="1"/>
          <p:nvPr userDrawn="1"/>
        </p:nvSpPr>
        <p:spPr>
          <a:xfrm>
            <a:off x="4367808" y="3032956"/>
            <a:ext cx="3456384" cy="7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THANKS</a:t>
            </a:r>
            <a:endParaRPr kumimoji="0" lang="zh-CN" altLang="en-US" sz="4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 图片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0711" y="836613"/>
            <a:ext cx="5184000" cy="5184000"/>
          </a:xfrm>
          <a:prstGeom prst="ellipse">
            <a:avLst/>
          </a:prstGeom>
          <a:solidFill>
            <a:schemeClr val="tx1">
              <a:alpha val="20000"/>
            </a:schemeClr>
          </a:solidFill>
          <a:ln w="38100">
            <a:solidFill>
              <a:srgbClr val="FF7F41"/>
            </a:solidFill>
          </a:ln>
        </p:spPr>
        <p:txBody>
          <a:bodyPr lIns="0" tIns="126000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pPr lvl="0"/>
            <a:r>
              <a:rPr kumimoji="1" lang="en-US" altLang="zh-CN" dirty="0"/>
              <a:t>Name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2B516-51E7-754C-96C2-B22426010D42}"/>
              </a:ext>
            </a:extLst>
          </p:cNvPr>
          <p:cNvSpPr txBox="1"/>
          <p:nvPr userDrawn="1"/>
        </p:nvSpPr>
        <p:spPr>
          <a:xfrm>
            <a:off x="4909457" y="-90351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6DAC17-3CE3-FB4D-A77A-79680B9FD5E5}"/>
              </a:ext>
            </a:extLst>
          </p:cNvPr>
          <p:cNvSpPr txBox="1"/>
          <p:nvPr userDrawn="1"/>
        </p:nvSpPr>
        <p:spPr>
          <a:xfrm>
            <a:off x="1192696" y="-210709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E61546-AB5C-2243-8E87-AC49B8875FF4}"/>
              </a:ext>
            </a:extLst>
          </p:cNvPr>
          <p:cNvSpPr txBox="1"/>
          <p:nvPr userDrawn="1"/>
        </p:nvSpPr>
        <p:spPr>
          <a:xfrm>
            <a:off x="1815548" y="-49033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Name      2018.06.06">
            <a:extLst>
              <a:ext uri="{FF2B5EF4-FFF2-40B4-BE49-F238E27FC236}">
                <a16:creationId xmlns:a16="http://schemas.microsoft.com/office/drawing/2014/main" id="{EFD7B155-AFA3-144F-845A-D479D1E43B23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381232" y="3819097"/>
            <a:ext cx="1967032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400" b="0" i="0">
                <a:solidFill>
                  <a:schemeClr val="bg1"/>
                </a:solidFill>
                <a:latin typeface="+mj-ea"/>
                <a:ea typeface="+mj-ea"/>
                <a:cs typeface="Microsoft YaHei Normal"/>
              </a:defRPr>
            </a:lvl1pPr>
          </a:lstStyle>
          <a:p>
            <a:r>
              <a:rPr lang="en-US" altLang="zh-CN" dirty="0"/>
              <a:t>2018.06.06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AD489F-B4FB-8F4A-A1AE-B4A3E317046F}"/>
              </a:ext>
            </a:extLst>
          </p:cNvPr>
          <p:cNvSpPr txBox="1"/>
          <p:nvPr userDrawn="1"/>
        </p:nvSpPr>
        <p:spPr>
          <a:xfrm>
            <a:off x="-345989" y="-79083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407700" y="2587428"/>
            <a:ext cx="4199638" cy="1252985"/>
          </a:xfr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42</a:t>
            </a:r>
            <a:r>
              <a:rPr lang="zh-CN" altLang="en-US" dirty="0"/>
              <a:t>号字</a:t>
            </a:r>
          </a:p>
          <a:p>
            <a:pPr lvl="0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353539-A699-984F-8E35-40B7632D3241}"/>
              </a:ext>
            </a:extLst>
          </p:cNvPr>
          <p:cNvSpPr txBox="1"/>
          <p:nvPr userDrawn="1"/>
        </p:nvSpPr>
        <p:spPr>
          <a:xfrm>
            <a:off x="14803395" y="761176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49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8067F02-D7C1-F44B-9D78-070493E57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" y="0"/>
            <a:ext cx="12187065" cy="68580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8619" y="615438"/>
            <a:ext cx="5760000" cy="5760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F7F41"/>
            </a:solidFill>
          </a:ln>
        </p:spPr>
        <p:txBody>
          <a:bodyPr lIns="180000" tIns="360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36</a:t>
            </a:r>
            <a:r>
              <a:rPr kumimoji="1" lang="zh-CN" altLang="en-US" dirty="0"/>
              <a:t>号字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7D7B8FF9-5214-CD43-9C83-0BE6F91DD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080" y="3343300"/>
            <a:ext cx="1463845" cy="174771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0" b="0" i="0" u="none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4F04BD-B076-794C-A3B9-D44233025184}"/>
              </a:ext>
            </a:extLst>
          </p:cNvPr>
          <p:cNvSpPr txBox="1"/>
          <p:nvPr userDrawn="1"/>
        </p:nvSpPr>
        <p:spPr>
          <a:xfrm>
            <a:off x="10089397" y="-48044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47F1EA-1076-764C-B5ED-ACC0C00C1CCB}"/>
              </a:ext>
            </a:extLst>
          </p:cNvPr>
          <p:cNvSpPr txBox="1"/>
          <p:nvPr userDrawn="1"/>
        </p:nvSpPr>
        <p:spPr>
          <a:xfrm>
            <a:off x="4085303" y="-57518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478BA7-9889-A74A-87CA-5BA1813BA281}"/>
              </a:ext>
            </a:extLst>
          </p:cNvPr>
          <p:cNvSpPr txBox="1"/>
          <p:nvPr userDrawn="1"/>
        </p:nvSpPr>
        <p:spPr>
          <a:xfrm>
            <a:off x="6153150" y="-85725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B3AC1A-274E-3B44-AD48-C4088E543CC0}"/>
              </a:ext>
            </a:extLst>
          </p:cNvPr>
          <p:cNvSpPr txBox="1"/>
          <p:nvPr userDrawn="1"/>
        </p:nvSpPr>
        <p:spPr>
          <a:xfrm>
            <a:off x="5410200" y="-9906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E9AB72-A69C-8542-9984-71491F7790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 图片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8619" y="615438"/>
            <a:ext cx="5760000" cy="5760000"/>
          </a:xfrm>
          <a:prstGeom prst="ellipse">
            <a:avLst/>
          </a:prstGeom>
          <a:solidFill>
            <a:schemeClr val="tx1">
              <a:alpha val="20000"/>
            </a:schemeClr>
          </a:solidFill>
          <a:ln w="38100">
            <a:solidFill>
              <a:srgbClr val="FF7F41"/>
            </a:solidFill>
          </a:ln>
        </p:spPr>
        <p:txBody>
          <a:bodyPr lIns="180000" tIns="36000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36</a:t>
            </a:r>
            <a:r>
              <a:rPr kumimoji="1" lang="zh-CN" altLang="en-US" dirty="0"/>
              <a:t>号字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7D7B8FF9-5214-CD43-9C83-0BE6F91DD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080" y="3343300"/>
            <a:ext cx="1463845" cy="174771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0" b="0" i="0" u="none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4F04BD-B076-794C-A3B9-D44233025184}"/>
              </a:ext>
            </a:extLst>
          </p:cNvPr>
          <p:cNvSpPr txBox="1"/>
          <p:nvPr userDrawn="1"/>
        </p:nvSpPr>
        <p:spPr>
          <a:xfrm>
            <a:off x="10089397" y="-48044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47F1EA-1076-764C-B5ED-ACC0C00C1CCB}"/>
              </a:ext>
            </a:extLst>
          </p:cNvPr>
          <p:cNvSpPr txBox="1"/>
          <p:nvPr userDrawn="1"/>
        </p:nvSpPr>
        <p:spPr>
          <a:xfrm>
            <a:off x="4085303" y="-57518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478BA7-9889-A74A-87CA-5BA1813BA281}"/>
              </a:ext>
            </a:extLst>
          </p:cNvPr>
          <p:cNvSpPr txBox="1"/>
          <p:nvPr userDrawn="1"/>
        </p:nvSpPr>
        <p:spPr>
          <a:xfrm>
            <a:off x="6153150" y="-85725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B3AC1A-274E-3B44-AD48-C4088E543CC0}"/>
              </a:ext>
            </a:extLst>
          </p:cNvPr>
          <p:cNvSpPr txBox="1"/>
          <p:nvPr userDrawn="1"/>
        </p:nvSpPr>
        <p:spPr>
          <a:xfrm>
            <a:off x="5410200" y="-9906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410047" y="260649"/>
            <a:ext cx="4173785" cy="354790"/>
          </a:xfrm>
        </p:spPr>
        <p:txBody>
          <a:bodyPr>
            <a:normAutofit/>
          </a:bodyPr>
          <a:lstStyle>
            <a:lvl1pPr>
              <a:defRPr sz="12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r>
              <a:rPr kumimoji="1" lang="zh-CN" altLang="en-US" dirty="0"/>
              <a:t>把替换的图片置于底层  </a:t>
            </a:r>
            <a:r>
              <a:rPr kumimoji="1" lang="en-US" altLang="zh-CN" dirty="0"/>
              <a:t>2</a:t>
            </a:r>
            <a:r>
              <a:rPr kumimoji="1" lang="zh-CN" altLang="en-US" dirty="0"/>
              <a:t>在图片格式中 设置亮度为</a:t>
            </a:r>
            <a:r>
              <a:rPr kumimoji="1" lang="en-US" altLang="zh-CN" dirty="0"/>
              <a:t>-40%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8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4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6ABAFA-17AA-1946-8625-CBCD56882AF3}"/>
              </a:ext>
            </a:extLst>
          </p:cNvPr>
          <p:cNvSpPr txBox="1"/>
          <p:nvPr userDrawn="1"/>
        </p:nvSpPr>
        <p:spPr>
          <a:xfrm>
            <a:off x="8241957" y="-102561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528048" y="916054"/>
            <a:ext cx="5169056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527676" y="2616723"/>
            <a:ext cx="5169428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527675" y="4331045"/>
            <a:ext cx="5169429" cy="524245"/>
          </a:xfrm>
        </p:spPr>
        <p:txBody>
          <a:bodyPr tIns="0" bIns="0"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585636" y="1550674"/>
            <a:ext cx="5111468" cy="958850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585635" y="3255705"/>
            <a:ext cx="5111469" cy="958850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585635" y="4971780"/>
            <a:ext cx="5111469" cy="1265532"/>
          </a:xfr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862388" y="962176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862388" y="2676498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62388" y="4400503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20" hasCustomPrompt="1"/>
          </p:nvPr>
        </p:nvSpPr>
        <p:spPr>
          <a:xfrm>
            <a:off x="623391" y="916054"/>
            <a:ext cx="2664000" cy="2664000"/>
          </a:xfrm>
          <a:prstGeom prst="ellipse">
            <a:avLst/>
          </a:prstGeom>
          <a:noFill/>
          <a:ln w="38100">
            <a:solidFill>
              <a:srgbClr val="FF7F41"/>
            </a:solidFill>
          </a:ln>
        </p:spPr>
        <p:txBody>
          <a:bodyPr lIns="0" tIns="0" rIns="0" bIns="0" anchor="ctr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32000" y="1337731"/>
            <a:ext cx="5760000" cy="4320000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793" y="1337731"/>
            <a:ext cx="5367223" cy="150812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4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34</a:t>
            </a:r>
            <a:r>
              <a:rPr lang="zh-CN" altLang="en-US" dirty="0"/>
              <a:t>号字</a:t>
            </a:r>
            <a:endParaRPr dirty="0"/>
          </a:p>
        </p:txBody>
      </p:sp>
      <p:sp>
        <p:nvSpPr>
          <p:cNvPr id="1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2792" y="3117002"/>
            <a:ext cx="5367224" cy="23705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1400" b="0" i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0" indent="2286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2pPr>
            <a:lvl3pPr marL="0" indent="4572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3pPr>
            <a:lvl4pPr marL="0" indent="6858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4pPr>
            <a:lvl5pPr marL="0" indent="9144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5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14</a:t>
            </a:r>
            <a:r>
              <a:rPr lang="zh-CN" altLang="en-US" dirty="0"/>
              <a:t>号字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0056" y="916588"/>
            <a:ext cx="5040000" cy="5040000"/>
          </a:xfrm>
          <a:prstGeom prst="ellipse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793" y="1337731"/>
            <a:ext cx="5367223" cy="150812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4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34</a:t>
            </a:r>
            <a:r>
              <a:rPr lang="zh-CN" altLang="en-US" dirty="0"/>
              <a:t>号字</a:t>
            </a:r>
            <a:endParaRPr dirty="0"/>
          </a:p>
        </p:txBody>
      </p:sp>
      <p:sp>
        <p:nvSpPr>
          <p:cNvPr id="1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2792" y="3117002"/>
            <a:ext cx="5367224" cy="23705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1400" b="0" i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0" indent="2286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2pPr>
            <a:lvl3pPr marL="0" indent="4572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3pPr>
            <a:lvl4pPr marL="0" indent="6858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4pPr>
            <a:lvl5pPr marL="0" indent="91440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lvl5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14</a:t>
            </a:r>
            <a:r>
              <a:rPr lang="zh-CN" altLang="en-US" dirty="0"/>
              <a:t>号字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8" name="2014年北京共经历了175个雾霾天…">
            <a:extLst>
              <a:ext uri="{FF2B5EF4-FFF2-40B4-BE49-F238E27FC236}">
                <a16:creationId xmlns:a16="http://schemas.microsoft.com/office/drawing/2014/main" id="{6F2BD207-DE2F-EC42-A971-C229EC3DA698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1" name="标题 7">
            <a:extLst>
              <a:ext uri="{FF2B5EF4-FFF2-40B4-BE49-F238E27FC236}">
                <a16:creationId xmlns:a16="http://schemas.microsoft.com/office/drawing/2014/main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微软雅黑</a:t>
            </a:r>
            <a:r>
              <a:rPr lang="en-US" altLang="zh-CN" dirty="0"/>
              <a:t>30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95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EA777-2454-2B46-9D05-91157E316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7"/>
            <a:ext cx="12192000" cy="6858000"/>
          </a:xfrm>
          <a:prstGeom prst="rect">
            <a:avLst/>
          </a:prstGeom>
        </p:spPr>
      </p:pic>
      <p:sp>
        <p:nvSpPr>
          <p:cNvPr id="12" name="2014年北京共经历了175个雾霾天…">
            <a:extLst>
              <a:ext uri="{FF2B5EF4-FFF2-40B4-BE49-F238E27FC236}">
                <a16:creationId xmlns:a16="http://schemas.microsoft.com/office/drawing/2014/main" id="{BCA6F093-5A4D-0144-917C-834FB7F2CB02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8" y="1700808"/>
            <a:ext cx="10512425" cy="4319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3" name="标题 7">
            <a:extLst>
              <a:ext uri="{FF2B5EF4-FFF2-40B4-BE49-F238E27FC236}">
                <a16:creationId xmlns:a16="http://schemas.microsoft.com/office/drawing/2014/main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1008112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0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Microsoft YaHei" charset="-122"/>
                <a:ea typeface="Microsoft YaHei" charset="-122"/>
                <a:cs typeface="Microsoft YaHei" charset="-122"/>
                <a:sym typeface="PingFang SC Regular"/>
              </a:defRPr>
            </a:lvl1pPr>
          </a:lstStyle>
          <a:p>
            <a:r>
              <a:rPr lang="zh-CN" altLang="en-US" dirty="0"/>
              <a:t>标题 微软雅黑</a:t>
            </a:r>
            <a:r>
              <a:rPr lang="en-US" altLang="zh-CN" dirty="0"/>
              <a:t>30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218590" y="3994651"/>
            <a:ext cx="4517192" cy="145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lang="zh-CN" altLang="en-US" dirty="0"/>
          </a:p>
          <a:p>
            <a:endParaRPr lang="en-US" altLang="zh-CN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1218590" y="2217676"/>
            <a:ext cx="4517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762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9" r:id="rId2"/>
    <p:sldLayoutId id="2147483695" r:id="rId3"/>
    <p:sldLayoutId id="2147483691" r:id="rId4"/>
    <p:sldLayoutId id="2147483679" r:id="rId5"/>
    <p:sldLayoutId id="2147483680" r:id="rId6"/>
    <p:sldLayoutId id="2147483684" r:id="rId7"/>
    <p:sldLayoutId id="2147483692" r:id="rId8"/>
    <p:sldLayoutId id="2147483681" r:id="rId9"/>
    <p:sldLayoutId id="2147483693" r:id="rId10"/>
    <p:sldLayoutId id="2147483688" r:id="rId11"/>
    <p:sldLayoutId id="214748368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Tx/>
          <a:latin typeface="+mj-ea"/>
          <a:ea typeface="+mj-ea"/>
          <a:cs typeface="Microsoft YaHei Normal"/>
          <a:sym typeface="PingFang SC Regular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zh-CN" altLang="en-US" sz="1400" b="0" i="0" u="none" strike="noStrike" cap="none" spc="0" baseline="0" dirty="0" smtClean="0">
          <a:ln>
            <a:noFill/>
          </a:ln>
          <a:solidFill>
            <a:srgbClr val="535353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PingFang SC Regular"/>
        </a:defRPr>
      </a:lvl1pPr>
      <a:lvl2pPr marL="4572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1600" b="0" i="0" u="none" strike="noStrike" cap="none" spc="0" baseline="0" dirty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2pPr>
      <a:lvl3pPr marL="9144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16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3pPr>
      <a:lvl4pPr marL="13716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4pPr>
      <a:lvl5pPr marL="18288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5pPr>
      <a:lvl6pPr marL="28194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32766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37338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41910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4320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527">
          <p15:clr>
            <a:srgbClr val="F26B43"/>
          </p15:clr>
        </p15:guide>
        <p15:guide id="8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tiff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407700" y="4059938"/>
            <a:ext cx="791028" cy="473999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业务架构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351584" y="4059938"/>
            <a:ext cx="1967032" cy="473999"/>
          </a:xfrm>
        </p:spPr>
        <p:txBody>
          <a:bodyPr/>
          <a:lstStyle/>
          <a:p>
            <a:r>
              <a:rPr kumimoji="1" lang="en-US" altLang="zh-CN" dirty="0"/>
              <a:t>2021.07.14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1407700" y="2587429"/>
            <a:ext cx="4184244" cy="769564"/>
          </a:xfrm>
        </p:spPr>
        <p:txBody>
          <a:bodyPr>
            <a:normAutofit/>
          </a:bodyPr>
          <a:lstStyle/>
          <a:p>
            <a:r>
              <a:rPr lang="zh-CN" altLang="en-US" dirty="0"/>
              <a:t>国际化投放平台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D3D09F-C2F4-9343-A600-400B4CC331B8}"/>
              </a:ext>
            </a:extLst>
          </p:cNvPr>
          <p:cNvSpPr txBox="1"/>
          <p:nvPr/>
        </p:nvSpPr>
        <p:spPr>
          <a:xfrm>
            <a:off x="3575720" y="3573016"/>
            <a:ext cx="1368152" cy="3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C7966A-80B6-8945-A240-7B85A0C14CEC}"/>
              </a:ext>
            </a:extLst>
          </p:cNvPr>
          <p:cNvSpPr txBox="1"/>
          <p:nvPr/>
        </p:nvSpPr>
        <p:spPr>
          <a:xfrm>
            <a:off x="5443369" y="164592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443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476671"/>
            <a:ext cx="7200800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>
                <a:solidFill>
                  <a:srgbClr val="FF7F41"/>
                </a:solidFill>
              </a:rPr>
              <a:t>功能广场</a:t>
            </a:r>
            <a:r>
              <a:rPr kumimoji="1" lang="zh-CN" altLang="en-US" sz="2400" dirty="0"/>
              <a:t>：国际化系统知识库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BA647E-9EB3-384D-8911-F3A1CC1D74D2}"/>
              </a:ext>
            </a:extLst>
          </p:cNvPr>
          <p:cNvSpPr txBox="1"/>
          <p:nvPr/>
        </p:nvSpPr>
        <p:spPr>
          <a:xfrm>
            <a:off x="5159896" y="1250738"/>
            <a:ext cx="900000" cy="36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D96ACD-91EE-9645-8775-511994345C7F}"/>
              </a:ext>
            </a:extLst>
          </p:cNvPr>
          <p:cNvSpPr txBox="1"/>
          <p:nvPr/>
        </p:nvSpPr>
        <p:spPr>
          <a:xfrm>
            <a:off x="1208410" y="3107362"/>
            <a:ext cx="1533181" cy="36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品类特有功能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FF50883-F6A1-3A42-8855-C4BC1603E650}"/>
              </a:ext>
            </a:extLst>
          </p:cNvPr>
          <p:cNvGrpSpPr/>
          <p:nvPr/>
        </p:nvGrpSpPr>
        <p:grpSpPr>
          <a:xfrm>
            <a:off x="1199456" y="1199437"/>
            <a:ext cx="10454022" cy="4813604"/>
            <a:chOff x="1104512" y="1250738"/>
            <a:chExt cx="10454022" cy="481360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B82263-BD64-664C-8AA8-B6699C9EAFF7}"/>
                </a:ext>
              </a:extLst>
            </p:cNvPr>
            <p:cNvSpPr txBox="1"/>
            <p:nvPr/>
          </p:nvSpPr>
          <p:spPr>
            <a:xfrm>
              <a:off x="1113466" y="1250738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乘客体验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4BBFA8-2F1C-E644-9D91-1873B073D521}"/>
                </a:ext>
              </a:extLst>
            </p:cNvPr>
            <p:cNvSpPr txBox="1"/>
            <p:nvPr/>
          </p:nvSpPr>
          <p:spPr>
            <a:xfrm>
              <a:off x="1113466" y="1886713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司机体验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8954A8-3DB9-8A4E-9DE6-D36AADB106DF}"/>
                </a:ext>
              </a:extLst>
            </p:cNvPr>
            <p:cNvSpPr txBox="1"/>
            <p:nvPr/>
          </p:nvSpPr>
          <p:spPr>
            <a:xfrm>
              <a:off x="1110269" y="2524467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支付</a:t>
              </a: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/</a:t>
              </a:r>
              <a:r>
                <a:rPr lang="zh-CN" altLang="en-US" dirty="0">
                  <a:latin typeface="+mj-ea"/>
                  <a:ea typeface="+mj-ea"/>
                </a:rPr>
                <a:t>定价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564D27-E88A-4F44-91F3-497A452BEFB8}"/>
                </a:ext>
              </a:extLst>
            </p:cNvPr>
            <p:cNvSpPr txBox="1"/>
            <p:nvPr/>
          </p:nvSpPr>
          <p:spPr>
            <a:xfrm>
              <a:off x="1113466" y="3796417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服务管控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725231-253D-FB40-B35F-628017740358}"/>
                </a:ext>
              </a:extLst>
            </p:cNvPr>
            <p:cNvSpPr txBox="1"/>
            <p:nvPr/>
          </p:nvSpPr>
          <p:spPr>
            <a:xfrm>
              <a:off x="1113466" y="4432392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增长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85052DA-07F6-0F4C-A489-55ACD719C30E}"/>
                </a:ext>
              </a:extLst>
            </p:cNvPr>
            <p:cNvSpPr txBox="1"/>
            <p:nvPr/>
          </p:nvSpPr>
          <p:spPr>
            <a:xfrm>
              <a:off x="1104512" y="5068367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安全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B64F442-7105-E04E-BF5E-0CF1EAB58E86}"/>
                </a:ext>
              </a:extLst>
            </p:cNvPr>
            <p:cNvSpPr txBox="1"/>
            <p:nvPr/>
          </p:nvSpPr>
          <p:spPr>
            <a:xfrm>
              <a:off x="1113466" y="5704342"/>
              <a:ext cx="1228444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客服</a:t>
              </a:r>
            </a:p>
          </p:txBody>
        </p:sp>
        <p:sp>
          <p:nvSpPr>
            <p:cNvPr id="2" name="右大括号 1">
              <a:extLst>
                <a:ext uri="{FF2B5EF4-FFF2-40B4-BE49-F238E27FC236}">
                  <a16:creationId xmlns:a16="http://schemas.microsoft.com/office/drawing/2014/main" id="{7FB98CFF-CB19-5F49-BFBD-63D2EC9DA07D}"/>
                </a:ext>
              </a:extLst>
            </p:cNvPr>
            <p:cNvSpPr/>
            <p:nvPr/>
          </p:nvSpPr>
          <p:spPr>
            <a:xfrm>
              <a:off x="2927648" y="1362476"/>
              <a:ext cx="648072" cy="4464496"/>
            </a:xfrm>
            <a:prstGeom prst="rightBrace">
              <a:avLst>
                <a:gd name="adj1" fmla="val 8333"/>
                <a:gd name="adj2" fmla="val 50259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3528261-C52F-F445-A8EA-6196E0BA0132}"/>
                </a:ext>
              </a:extLst>
            </p:cNvPr>
            <p:cNvGrpSpPr/>
            <p:nvPr/>
          </p:nvGrpSpPr>
          <p:grpSpPr>
            <a:xfrm>
              <a:off x="4007768" y="1651778"/>
              <a:ext cx="7550766" cy="3885891"/>
              <a:chOff x="4161458" y="1530940"/>
              <a:chExt cx="7550766" cy="3885891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F2D5317E-A3BD-264B-8787-1554B50BF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1458" y="1530940"/>
                <a:ext cx="7200000" cy="147644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BC02606-4774-CB48-BBDF-4CCF94F7F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458" y="3197825"/>
                <a:ext cx="3600000" cy="2219006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243F0444-6F59-CD43-A158-4226AB651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2224" y="3197825"/>
                <a:ext cx="3600000" cy="19450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56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5" y="476671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系统实现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FD68C8-CF0F-4C4E-B1F5-3EBA24B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16" y="1325464"/>
            <a:ext cx="5166083" cy="4320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1C0367E-CC9D-1248-9111-65E5C35EDDBE}"/>
              </a:ext>
            </a:extLst>
          </p:cNvPr>
          <p:cNvGrpSpPr/>
          <p:nvPr/>
        </p:nvGrpSpPr>
        <p:grpSpPr>
          <a:xfrm>
            <a:off x="6781456" y="1308595"/>
            <a:ext cx="5062929" cy="890883"/>
            <a:chOff x="6857038" y="1399382"/>
            <a:chExt cx="5062929" cy="890883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F4BD21F2-053D-E241-9D29-8391EF6A043F}"/>
                </a:ext>
              </a:extLst>
            </p:cNvPr>
            <p:cNvSpPr/>
            <p:nvPr/>
          </p:nvSpPr>
          <p:spPr>
            <a:xfrm>
              <a:off x="6857039" y="1399382"/>
              <a:ext cx="1261781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性能</a:t>
              </a:r>
              <a:r>
                <a:rPr lang="en-US" altLang="zh-CN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&amp;</a:t>
              </a:r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稳定性</a:t>
              </a:r>
              <a:endPara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29E450-28B0-3045-9493-C59E3D34B2D6}"/>
                </a:ext>
              </a:extLst>
            </p:cNvPr>
            <p:cNvSpPr txBox="1"/>
            <p:nvPr/>
          </p:nvSpPr>
          <p:spPr>
            <a:xfrm>
              <a:off x="6857038" y="1903438"/>
              <a:ext cx="1606541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基于</a:t>
              </a:r>
              <a:r>
                <a:rPr kumimoji="0" lang="en-US" altLang="zh-CN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Apollo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构建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67AF87B-8281-4C46-A349-C574B46EA8EA}"/>
                </a:ext>
              </a:extLst>
            </p:cNvPr>
            <p:cNvSpPr txBox="1"/>
            <p:nvPr/>
          </p:nvSpPr>
          <p:spPr>
            <a:xfrm>
              <a:off x="8975823" y="1930225"/>
              <a:ext cx="121595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无</a:t>
              </a:r>
              <a:r>
                <a:rPr kumimoji="0" lang="en-US" altLang="zh-CN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RPC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调用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F0309FB-1511-F943-AA01-50E4F12372B9}"/>
                </a:ext>
              </a:extLst>
            </p:cNvPr>
            <p:cNvSpPr txBox="1"/>
            <p:nvPr/>
          </p:nvSpPr>
          <p:spPr>
            <a:xfrm>
              <a:off x="10704017" y="1903438"/>
              <a:ext cx="121595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内存缓存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3A97C0-6F11-1E4E-BE98-F8B2BB3C110F}"/>
              </a:ext>
            </a:extLst>
          </p:cNvPr>
          <p:cNvGrpSpPr/>
          <p:nvPr/>
        </p:nvGrpSpPr>
        <p:grpSpPr>
          <a:xfrm>
            <a:off x="6783746" y="3957506"/>
            <a:ext cx="5060639" cy="906836"/>
            <a:chOff x="6796004" y="4460787"/>
            <a:chExt cx="5060639" cy="906836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5158A442-874A-A944-ACDF-01F7484894C1}"/>
                </a:ext>
              </a:extLst>
            </p:cNvPr>
            <p:cNvSpPr/>
            <p:nvPr/>
          </p:nvSpPr>
          <p:spPr>
            <a:xfrm>
              <a:off x="6796004" y="4460787"/>
              <a:ext cx="1113750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数据一致性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4963A4A-41B2-FD47-A86F-B4E5B874ACDD}"/>
                </a:ext>
              </a:extLst>
            </p:cNvPr>
            <p:cNvSpPr txBox="1"/>
            <p:nvPr/>
          </p:nvSpPr>
          <p:spPr>
            <a:xfrm>
              <a:off x="6807034" y="5007583"/>
              <a:ext cx="127404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提前推送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574DBE3-370A-3546-91C6-80AC1F5DFAB5}"/>
                </a:ext>
              </a:extLst>
            </p:cNvPr>
            <p:cNvSpPr txBox="1"/>
            <p:nvPr/>
          </p:nvSpPr>
          <p:spPr>
            <a:xfrm>
              <a:off x="8854409" y="5007583"/>
              <a:ext cx="127404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定时生效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6C4272F-E4C2-C547-B09E-282310B96764}"/>
                </a:ext>
              </a:extLst>
            </p:cNvPr>
            <p:cNvSpPr txBox="1"/>
            <p:nvPr/>
          </p:nvSpPr>
          <p:spPr>
            <a:xfrm>
              <a:off x="10582603" y="5007583"/>
              <a:ext cx="127404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最终一致性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6F4CB1-3A90-B84D-A893-F3F2A1F3FBCD}"/>
              </a:ext>
            </a:extLst>
          </p:cNvPr>
          <p:cNvGrpSpPr/>
          <p:nvPr/>
        </p:nvGrpSpPr>
        <p:grpSpPr>
          <a:xfrm>
            <a:off x="6781456" y="2630537"/>
            <a:ext cx="5104226" cy="883111"/>
            <a:chOff x="6781462" y="3139412"/>
            <a:chExt cx="5104226" cy="883111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0D6561FD-A4A6-5049-A132-8EEDE13FFC90}"/>
                </a:ext>
              </a:extLst>
            </p:cNvPr>
            <p:cNvSpPr/>
            <p:nvPr/>
          </p:nvSpPr>
          <p:spPr>
            <a:xfrm>
              <a:off x="6781462" y="3139412"/>
              <a:ext cx="1286292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问题定位能力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53FB9CA-FA84-CF47-88E8-0459B77421AD}"/>
                </a:ext>
              </a:extLst>
            </p:cNvPr>
            <p:cNvSpPr txBox="1"/>
            <p:nvPr/>
          </p:nvSpPr>
          <p:spPr>
            <a:xfrm>
              <a:off x="6793715" y="3662483"/>
              <a:ext cx="127404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85000" lnSpcReduction="10000"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lang="en-US" altLang="zh-CN" sz="1200" dirty="0" err="1">
                  <a:latin typeface="+mj-ea"/>
                  <a:ea typeface="+mj-ea"/>
                </a:rPr>
                <a:t>sdk</a:t>
              </a:r>
              <a:r>
                <a:rPr lang="en-US" altLang="zh-CN" sz="1200" dirty="0">
                  <a:latin typeface="+mj-ea"/>
                  <a:ea typeface="+mj-ea"/>
                </a:rPr>
                <a:t>-trace</a:t>
              </a:r>
              <a:r>
                <a:rPr lang="zh-CN" altLang="en-US" sz="1200" dirty="0">
                  <a:latin typeface="+mj-ea"/>
                  <a:ea typeface="+mj-ea"/>
                </a:rPr>
                <a:t>日志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CA629F-FCA6-5044-8213-4CAE2560F11E}"/>
                </a:ext>
              </a:extLst>
            </p:cNvPr>
            <p:cNvSpPr txBox="1"/>
            <p:nvPr/>
          </p:nvSpPr>
          <p:spPr>
            <a:xfrm>
              <a:off x="8854409" y="3662483"/>
              <a:ext cx="127404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92500"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投放保障日志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C6B1087-9483-5240-8144-5B09E553B2C2}"/>
                </a:ext>
              </a:extLst>
            </p:cNvPr>
            <p:cNvSpPr txBox="1"/>
            <p:nvPr/>
          </p:nvSpPr>
          <p:spPr>
            <a:xfrm>
              <a:off x="10611648" y="3662483"/>
              <a:ext cx="1274040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变更通知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386C7B-F774-6640-8A86-B80A2005903B}"/>
              </a:ext>
            </a:extLst>
          </p:cNvPr>
          <p:cNvGrpSpPr/>
          <p:nvPr/>
        </p:nvGrpSpPr>
        <p:grpSpPr>
          <a:xfrm>
            <a:off x="6799948" y="5192046"/>
            <a:ext cx="3544524" cy="906836"/>
            <a:chOff x="6796007" y="4460787"/>
            <a:chExt cx="3544524" cy="906836"/>
          </a:xfrm>
        </p:grpSpPr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74796596-37D2-8449-8CA9-9C2B0E43D045}"/>
                </a:ext>
              </a:extLst>
            </p:cNvPr>
            <p:cNvSpPr/>
            <p:nvPr/>
          </p:nvSpPr>
          <p:spPr>
            <a:xfrm>
              <a:off x="6796007" y="4460787"/>
              <a:ext cx="1113750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数据准确性</a:t>
              </a:r>
              <a:endPara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504180C-82F4-8349-B6FA-8F95CF14EF0E}"/>
                </a:ext>
              </a:extLst>
            </p:cNvPr>
            <p:cNvSpPr txBox="1"/>
            <p:nvPr/>
          </p:nvSpPr>
          <p:spPr>
            <a:xfrm>
              <a:off x="6807034" y="5007583"/>
              <a:ext cx="1577022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投放保障系统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97002A1-7F61-7248-A779-C24122D138B4}"/>
                </a:ext>
              </a:extLst>
            </p:cNvPr>
            <p:cNvSpPr txBox="1"/>
            <p:nvPr/>
          </p:nvSpPr>
          <p:spPr>
            <a:xfrm>
              <a:off x="8854409" y="5007583"/>
              <a:ext cx="1486122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配置检查系统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6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11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13" y="476671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投放保障系统建设目标</a:t>
            </a:r>
          </a:p>
        </p:txBody>
      </p:sp>
      <p:graphicFrame>
        <p:nvGraphicFramePr>
          <p:cNvPr id="39" name="图示 38">
            <a:extLst>
              <a:ext uri="{FF2B5EF4-FFF2-40B4-BE49-F238E27FC236}">
                <a16:creationId xmlns:a16="http://schemas.microsoft.com/office/drawing/2014/main" id="{4F2EECCB-C7D2-DD4C-83B0-EA03BFA181C1}"/>
              </a:ext>
            </a:extLst>
          </p:cNvPr>
          <p:cNvGraphicFramePr/>
          <p:nvPr/>
        </p:nvGraphicFramePr>
        <p:xfrm>
          <a:off x="8314347" y="1844824"/>
          <a:ext cx="89856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5883205-11A0-6E4E-92ED-DC62B443BE18}"/>
              </a:ext>
            </a:extLst>
          </p:cNvPr>
          <p:cNvGraphicFramePr/>
          <p:nvPr/>
        </p:nvGraphicFramePr>
        <p:xfrm>
          <a:off x="1115388" y="1844824"/>
          <a:ext cx="9733140" cy="58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双大括号 5">
            <a:extLst>
              <a:ext uri="{FF2B5EF4-FFF2-40B4-BE49-F238E27FC236}">
                <a16:creationId xmlns:a16="http://schemas.microsoft.com/office/drawing/2014/main" id="{B8324B21-0405-FE42-A999-0FF416F2B889}"/>
              </a:ext>
            </a:extLst>
          </p:cNvPr>
          <p:cNvSpPr/>
          <p:nvPr/>
        </p:nvSpPr>
        <p:spPr>
          <a:xfrm>
            <a:off x="1271464" y="2655560"/>
            <a:ext cx="3007261" cy="360040"/>
          </a:xfrm>
          <a:prstGeom prst="bracePair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+mj-ea"/>
                <a:ea typeface="+mj-ea"/>
              </a:rPr>
              <a:t>Signpost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</a:endParaRPr>
          </a:p>
        </p:txBody>
      </p:sp>
      <p:sp>
        <p:nvSpPr>
          <p:cNvPr id="12" name="双大括号 11">
            <a:extLst>
              <a:ext uri="{FF2B5EF4-FFF2-40B4-BE49-F238E27FC236}">
                <a16:creationId xmlns:a16="http://schemas.microsoft.com/office/drawing/2014/main" id="{49E63A5A-C0CA-7F40-AC9F-D8EB928939AF}"/>
              </a:ext>
            </a:extLst>
          </p:cNvPr>
          <p:cNvSpPr/>
          <p:nvPr/>
        </p:nvSpPr>
        <p:spPr>
          <a:xfrm>
            <a:off x="4478327" y="2655560"/>
            <a:ext cx="3007261" cy="360040"/>
          </a:xfrm>
          <a:prstGeom prst="bracePair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</a:rPr>
              <a:t>API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</a:rPr>
              <a:t> 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</a:rPr>
              <a:t>Service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</a:endParaRPr>
          </a:p>
        </p:txBody>
      </p:sp>
      <p:sp>
        <p:nvSpPr>
          <p:cNvPr id="13" name="双大括号 12">
            <a:extLst>
              <a:ext uri="{FF2B5EF4-FFF2-40B4-BE49-F238E27FC236}">
                <a16:creationId xmlns:a16="http://schemas.microsoft.com/office/drawing/2014/main" id="{691F63E8-73FF-7A48-B857-40EF9DC7A7FE}"/>
              </a:ext>
            </a:extLst>
          </p:cNvPr>
          <p:cNvSpPr/>
          <p:nvPr/>
        </p:nvSpPr>
        <p:spPr>
          <a:xfrm>
            <a:off x="7650033" y="2655560"/>
            <a:ext cx="3007261" cy="360040"/>
          </a:xfrm>
          <a:prstGeom prst="bracePair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</a:rPr>
              <a:t>App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</a:rPr>
              <a:t> 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</a:rPr>
              <a:t>Client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7FEBB2-FE88-E94A-AA0E-20B3271B87CA}"/>
              </a:ext>
            </a:extLst>
          </p:cNvPr>
          <p:cNvSpPr txBox="1"/>
          <p:nvPr/>
        </p:nvSpPr>
        <p:spPr>
          <a:xfrm>
            <a:off x="1140213" y="1289298"/>
            <a:ext cx="2363499" cy="3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latin typeface="+mj-ea"/>
                <a:ea typeface="+mj-ea"/>
              </a:rPr>
              <a:t>功能变更典型流程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D191C4-9AF8-7D40-B2F9-7FC075DF1CC4}"/>
              </a:ext>
            </a:extLst>
          </p:cNvPr>
          <p:cNvSpPr txBox="1"/>
          <p:nvPr/>
        </p:nvSpPr>
        <p:spPr>
          <a:xfrm>
            <a:off x="4547828" y="3987980"/>
            <a:ext cx="2363499" cy="3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latin typeface="+mj-ea"/>
                <a:ea typeface="+mj-ea"/>
              </a:rPr>
              <a:t>建设目标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A460DB-AEAF-7B43-AF71-0FBA5D850E44}"/>
              </a:ext>
            </a:extLst>
          </p:cNvPr>
          <p:cNvSpPr txBox="1"/>
          <p:nvPr/>
        </p:nvSpPr>
        <p:spPr>
          <a:xfrm>
            <a:off x="2974638" y="4951654"/>
            <a:ext cx="2172300" cy="4320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感知配置生效变更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308B1F-8A0F-354C-8017-DFA0F2B763D3}"/>
              </a:ext>
            </a:extLst>
          </p:cNvPr>
          <p:cNvSpPr txBox="1"/>
          <p:nvPr/>
        </p:nvSpPr>
        <p:spPr>
          <a:xfrm>
            <a:off x="5729577" y="4965548"/>
            <a:ext cx="3259703" cy="4320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验证变更是否正确</a:t>
            </a:r>
          </a:p>
        </p:txBody>
      </p:sp>
    </p:spTree>
    <p:extLst>
      <p:ext uri="{BB962C8B-B14F-4D97-AF65-F5344CB8AC3E}">
        <p14:creationId xmlns:p14="http://schemas.microsoft.com/office/powerpoint/2010/main" val="4038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12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13" y="476671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感知生效配置变更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99F7A5F-0149-C64C-B080-D426D2EA652A}"/>
              </a:ext>
            </a:extLst>
          </p:cNvPr>
          <p:cNvSpPr/>
          <p:nvPr/>
        </p:nvSpPr>
        <p:spPr>
          <a:xfrm>
            <a:off x="1707669" y="2204864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E581227-A103-EF43-8A4B-3E66F0F21692}"/>
              </a:ext>
            </a:extLst>
          </p:cNvPr>
          <p:cNvCxnSpPr>
            <a:cxnSpLocks/>
          </p:cNvCxnSpPr>
          <p:nvPr/>
        </p:nvCxnSpPr>
        <p:spPr>
          <a:xfrm>
            <a:off x="1887669" y="2294864"/>
            <a:ext cx="1728192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tailEnd type="arrow" w="sm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8609C5B9-9520-F743-A8D9-F089AA7458EF}"/>
              </a:ext>
            </a:extLst>
          </p:cNvPr>
          <p:cNvSpPr/>
          <p:nvPr/>
        </p:nvSpPr>
        <p:spPr>
          <a:xfrm>
            <a:off x="3579877" y="2204864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958ED46-8FE4-9841-A058-89792B22A9CB}"/>
              </a:ext>
            </a:extLst>
          </p:cNvPr>
          <p:cNvCxnSpPr>
            <a:cxnSpLocks/>
          </p:cNvCxnSpPr>
          <p:nvPr/>
        </p:nvCxnSpPr>
        <p:spPr>
          <a:xfrm>
            <a:off x="3759877" y="2294864"/>
            <a:ext cx="1872208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800000"/>
            <a:tailEnd type="arrow" w="sm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FCCD417A-75FB-9549-B798-2DEC0A527DBF}"/>
              </a:ext>
            </a:extLst>
          </p:cNvPr>
          <p:cNvSpPr/>
          <p:nvPr/>
        </p:nvSpPr>
        <p:spPr>
          <a:xfrm>
            <a:off x="5622096" y="2204864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385133-8B42-374A-BD7E-E6D8BB1C210B}"/>
              </a:ext>
            </a:extLst>
          </p:cNvPr>
          <p:cNvSpPr txBox="1"/>
          <p:nvPr/>
        </p:nvSpPr>
        <p:spPr>
          <a:xfrm>
            <a:off x="1311605" y="2474864"/>
            <a:ext cx="1044116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+mj-ea"/>
                <a:ea typeface="+mj-ea"/>
              </a:rPr>
              <a:t>投放保障日志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2C6EC5-363E-0649-A79A-C108669C0A84}"/>
              </a:ext>
            </a:extLst>
          </p:cNvPr>
          <p:cNvSpPr txBox="1"/>
          <p:nvPr/>
        </p:nvSpPr>
        <p:spPr>
          <a:xfrm>
            <a:off x="3093803" y="2474864"/>
            <a:ext cx="1044116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Kafka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D32D7E-44F6-4A4C-BC61-F48A8B82DD0D}"/>
              </a:ext>
            </a:extLst>
          </p:cNvPr>
          <p:cNvSpPr txBox="1"/>
          <p:nvPr/>
        </p:nvSpPr>
        <p:spPr>
          <a:xfrm>
            <a:off x="5190038" y="2474864"/>
            <a:ext cx="1044116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+mj-ea"/>
                <a:ea typeface="+mj-ea"/>
              </a:rPr>
              <a:t>生效分析服务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CC5502-3EF6-8247-9E79-26AE50776DC2}"/>
              </a:ext>
            </a:extLst>
          </p:cNvPr>
          <p:cNvSpPr txBox="1"/>
          <p:nvPr/>
        </p:nvSpPr>
        <p:spPr>
          <a:xfrm>
            <a:off x="2110638" y="1916792"/>
            <a:ext cx="1252889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Log Agent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上报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80C0A3-D862-BC4E-8646-BD269144EBE2}"/>
              </a:ext>
            </a:extLst>
          </p:cNvPr>
          <p:cNvSpPr txBox="1"/>
          <p:nvPr/>
        </p:nvSpPr>
        <p:spPr>
          <a:xfrm>
            <a:off x="4007768" y="1916792"/>
            <a:ext cx="1252889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日志消费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438E52-9D1A-F945-9B72-320214AFBF32}"/>
              </a:ext>
            </a:extLst>
          </p:cNvPr>
          <p:cNvSpPr/>
          <p:nvPr/>
        </p:nvSpPr>
        <p:spPr>
          <a:xfrm>
            <a:off x="9153664" y="2204864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0637106-34DA-374C-85F0-DC8CF4926286}"/>
              </a:ext>
            </a:extLst>
          </p:cNvPr>
          <p:cNvSpPr txBox="1"/>
          <p:nvPr/>
        </p:nvSpPr>
        <p:spPr>
          <a:xfrm>
            <a:off x="8631606" y="2474864"/>
            <a:ext cx="1044116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+mj-ea"/>
                <a:ea typeface="+mj-ea"/>
              </a:rPr>
              <a:t>预期规则库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3F6FCBE5-4899-7949-897A-6CC819633102}"/>
              </a:ext>
            </a:extLst>
          </p:cNvPr>
          <p:cNvSpPr/>
          <p:nvPr/>
        </p:nvSpPr>
        <p:spPr>
          <a:xfrm rot="16200000">
            <a:off x="6196582" y="686479"/>
            <a:ext cx="626445" cy="5354613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01F467B-1449-494B-8A7B-191CC887AC38}"/>
              </a:ext>
            </a:extLst>
          </p:cNvPr>
          <p:cNvSpPr/>
          <p:nvPr/>
        </p:nvSpPr>
        <p:spPr>
          <a:xfrm>
            <a:off x="6419804" y="3789040"/>
            <a:ext cx="180000" cy="180000"/>
          </a:xfrm>
          <a:prstGeom prst="ellipse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28AC859-FC04-824C-9696-79D105B231E3}"/>
              </a:ext>
            </a:extLst>
          </p:cNvPr>
          <p:cNvSpPr txBox="1"/>
          <p:nvPr/>
        </p:nvSpPr>
        <p:spPr>
          <a:xfrm>
            <a:off x="6823026" y="3690004"/>
            <a:ext cx="1721246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投放保障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Event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事件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07C7AE0-B7D5-474C-B98D-DA96543A72F3}"/>
              </a:ext>
            </a:extLst>
          </p:cNvPr>
          <p:cNvSpPr txBox="1"/>
          <p:nvPr/>
        </p:nvSpPr>
        <p:spPr>
          <a:xfrm>
            <a:off x="5844767" y="2938316"/>
            <a:ext cx="1252889" cy="37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分析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&amp;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对比</a:t>
            </a:r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D9E5EA00-B376-2E49-9427-98FDBC7BE188}"/>
              </a:ext>
            </a:extLst>
          </p:cNvPr>
          <p:cNvSpPr/>
          <p:nvPr/>
        </p:nvSpPr>
        <p:spPr>
          <a:xfrm rot="5400000">
            <a:off x="6267201" y="1628800"/>
            <a:ext cx="504056" cy="5503688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4E0371B8-1394-3F45-A672-9DEAA37372B8}"/>
              </a:ext>
            </a:extLst>
          </p:cNvPr>
          <p:cNvSpPr/>
          <p:nvPr/>
        </p:nvSpPr>
        <p:spPr>
          <a:xfrm>
            <a:off x="3531495" y="4862688"/>
            <a:ext cx="180000" cy="180000"/>
          </a:xfrm>
          <a:prstGeom prst="roundRect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F72DC633-4E19-794E-AA84-C83E88CCBD4B}"/>
              </a:ext>
            </a:extLst>
          </p:cNvPr>
          <p:cNvSpPr/>
          <p:nvPr/>
        </p:nvSpPr>
        <p:spPr>
          <a:xfrm>
            <a:off x="4694384" y="4862688"/>
            <a:ext cx="180000" cy="180000"/>
          </a:xfrm>
          <a:prstGeom prst="roundRect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7D2236C1-9E32-3D47-9C7F-248B884F4413}"/>
              </a:ext>
            </a:extLst>
          </p:cNvPr>
          <p:cNvSpPr/>
          <p:nvPr/>
        </p:nvSpPr>
        <p:spPr>
          <a:xfrm>
            <a:off x="5851020" y="4874204"/>
            <a:ext cx="180000" cy="180000"/>
          </a:xfrm>
          <a:prstGeom prst="roundRect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036FBF38-34EA-2843-9C2E-42C92950ED34}"/>
              </a:ext>
            </a:extLst>
          </p:cNvPr>
          <p:cNvSpPr/>
          <p:nvPr/>
        </p:nvSpPr>
        <p:spPr>
          <a:xfrm>
            <a:off x="7007656" y="4862688"/>
            <a:ext cx="180000" cy="180000"/>
          </a:xfrm>
          <a:prstGeom prst="roundRect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CA6A484A-E602-7349-9AB8-F9428D463D0F}"/>
              </a:ext>
            </a:extLst>
          </p:cNvPr>
          <p:cNvSpPr/>
          <p:nvPr/>
        </p:nvSpPr>
        <p:spPr>
          <a:xfrm>
            <a:off x="8164292" y="4862688"/>
            <a:ext cx="180000" cy="180000"/>
          </a:xfrm>
          <a:prstGeom prst="roundRect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D3E9834-4361-704D-9482-9431223A0F85}"/>
              </a:ext>
            </a:extLst>
          </p:cNvPr>
          <p:cNvSpPr/>
          <p:nvPr/>
        </p:nvSpPr>
        <p:spPr>
          <a:xfrm>
            <a:off x="9230928" y="4856859"/>
            <a:ext cx="180000" cy="180000"/>
          </a:xfrm>
          <a:prstGeom prst="roundRect">
            <a:avLst/>
          </a:prstGeom>
          <a:solidFill>
            <a:srgbClr val="FF7F41"/>
          </a:solidFill>
          <a:ln w="38100">
            <a:noFill/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528E0BE-5C7B-9E4D-8AC5-A20BA0E5773C}"/>
              </a:ext>
            </a:extLst>
          </p:cNvPr>
          <p:cNvSpPr txBox="1"/>
          <p:nvPr/>
        </p:nvSpPr>
        <p:spPr>
          <a:xfrm>
            <a:off x="3176654" y="5174751"/>
            <a:ext cx="806445" cy="274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+mj-ea"/>
                <a:ea typeface="+mj-ea"/>
              </a:rPr>
              <a:t>符合预期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E0C359-1597-7546-B059-87EAEC7F9B25}"/>
              </a:ext>
            </a:extLst>
          </p:cNvPr>
          <p:cNvSpPr txBox="1"/>
          <p:nvPr/>
        </p:nvSpPr>
        <p:spPr>
          <a:xfrm>
            <a:off x="4340493" y="5123951"/>
            <a:ext cx="806445" cy="381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新增了配置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4BC51D-8E2A-D84A-AE8E-5D74D079725B}"/>
              </a:ext>
            </a:extLst>
          </p:cNvPr>
          <p:cNvSpPr txBox="1"/>
          <p:nvPr/>
        </p:nvSpPr>
        <p:spPr>
          <a:xfrm>
            <a:off x="5298405" y="5013176"/>
            <a:ext cx="1285229" cy="597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+mj-ea"/>
                <a:ea typeface="+mj-ea"/>
              </a:rPr>
              <a:t>修改已生效的配置，并与其原值不同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F3902AC-85E3-1E48-A17D-5EBED2067656}"/>
              </a:ext>
            </a:extLst>
          </p:cNvPr>
          <p:cNvSpPr txBox="1"/>
          <p:nvPr/>
        </p:nvSpPr>
        <p:spPr>
          <a:xfrm>
            <a:off x="6731349" y="5022932"/>
            <a:ext cx="732614" cy="597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新增了符合预期的配置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F25E61E-0976-C44A-BCCA-0389C62D393B}"/>
              </a:ext>
            </a:extLst>
          </p:cNvPr>
          <p:cNvSpPr txBox="1"/>
          <p:nvPr/>
        </p:nvSpPr>
        <p:spPr>
          <a:xfrm>
            <a:off x="7782132" y="5022932"/>
            <a:ext cx="944319" cy="597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新增了不符合预期的配置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F5EB993-A14D-224F-8A19-724028EDD34C}"/>
              </a:ext>
            </a:extLst>
          </p:cNvPr>
          <p:cNvSpPr txBox="1"/>
          <p:nvPr/>
        </p:nvSpPr>
        <p:spPr>
          <a:xfrm>
            <a:off x="8852092" y="5123951"/>
            <a:ext cx="1117672" cy="426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无法获取有效配置</a:t>
            </a:r>
          </a:p>
        </p:txBody>
      </p:sp>
    </p:spTree>
    <p:extLst>
      <p:ext uri="{BB962C8B-B14F-4D97-AF65-F5344CB8AC3E}">
        <p14:creationId xmlns:p14="http://schemas.microsoft.com/office/powerpoint/2010/main" val="296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13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13" y="476671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验证配置变更</a:t>
            </a:r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19616F13-956C-A847-A32A-C3E647FE17E4}"/>
              </a:ext>
            </a:extLst>
          </p:cNvPr>
          <p:cNvGrpSpPr/>
          <p:nvPr/>
        </p:nvGrpSpPr>
        <p:grpSpPr>
          <a:xfrm>
            <a:off x="1140213" y="1268760"/>
            <a:ext cx="10230981" cy="4809097"/>
            <a:chOff x="1140213" y="1268760"/>
            <a:chExt cx="10230981" cy="480909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2548D88-CA90-CA41-92F1-89F7C12369B6}"/>
                </a:ext>
              </a:extLst>
            </p:cNvPr>
            <p:cNvSpPr/>
            <p:nvPr/>
          </p:nvSpPr>
          <p:spPr>
            <a:xfrm>
              <a:off x="9478695" y="3573016"/>
              <a:ext cx="1892499" cy="250484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rgbClr val="FF7F41"/>
              </a:solidFill>
              <a:prstDash val="dash"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2300" dirty="0">
                <a:noFill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E477CEF3-819E-6049-9D57-1AE13B947734}"/>
                </a:ext>
              </a:extLst>
            </p:cNvPr>
            <p:cNvSpPr/>
            <p:nvPr/>
          </p:nvSpPr>
          <p:spPr>
            <a:xfrm>
              <a:off x="1140213" y="3353964"/>
              <a:ext cx="1080000" cy="425237"/>
            </a:xfrm>
            <a:prstGeom prst="roundRect">
              <a:avLst/>
            </a:prstGeom>
            <a:solidFill>
              <a:schemeClr val="bg1">
                <a:lumMod val="65000"/>
                <a:alpha val="20000"/>
              </a:schemeClr>
            </a:solidFill>
            <a:ln w="127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投放保障系统</a:t>
              </a:r>
            </a:p>
          </p:txBody>
        </p:sp>
        <p:sp>
          <p:nvSpPr>
            <p:cNvPr id="72" name="左大括号 71">
              <a:extLst>
                <a:ext uri="{FF2B5EF4-FFF2-40B4-BE49-F238E27FC236}">
                  <a16:creationId xmlns:a16="http://schemas.microsoft.com/office/drawing/2014/main" id="{B1A20AC3-DA83-E54C-9263-5D9E576659C4}"/>
                </a:ext>
              </a:extLst>
            </p:cNvPr>
            <p:cNvSpPr/>
            <p:nvPr/>
          </p:nvSpPr>
          <p:spPr>
            <a:xfrm>
              <a:off x="2364349" y="2319082"/>
              <a:ext cx="648072" cy="2495002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4" name="圆角矩形 73">
              <a:extLst>
                <a:ext uri="{FF2B5EF4-FFF2-40B4-BE49-F238E27FC236}">
                  <a16:creationId xmlns:a16="http://schemas.microsoft.com/office/drawing/2014/main" id="{CF4D588A-4E1F-2C41-A9FE-798FF3DF5DA6}"/>
                </a:ext>
              </a:extLst>
            </p:cNvPr>
            <p:cNvSpPr/>
            <p:nvPr/>
          </p:nvSpPr>
          <p:spPr>
            <a:xfrm>
              <a:off x="3300453" y="2106463"/>
              <a:ext cx="1080000" cy="42523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 w="127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变更事件</a:t>
              </a:r>
            </a:p>
          </p:txBody>
        </p:sp>
        <p:sp>
          <p:nvSpPr>
            <p:cNvPr id="76" name="圆角矩形 75">
              <a:extLst>
                <a:ext uri="{FF2B5EF4-FFF2-40B4-BE49-F238E27FC236}">
                  <a16:creationId xmlns:a16="http://schemas.microsoft.com/office/drawing/2014/main" id="{E3804EA8-40FA-9344-8E31-F7734852449B}"/>
                </a:ext>
              </a:extLst>
            </p:cNvPr>
            <p:cNvSpPr/>
            <p:nvPr/>
          </p:nvSpPr>
          <p:spPr>
            <a:xfrm>
              <a:off x="3300453" y="4601466"/>
              <a:ext cx="1080000" cy="425237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127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预期规则</a:t>
              </a:r>
            </a:p>
          </p:txBody>
        </p:sp>
        <p:sp>
          <p:nvSpPr>
            <p:cNvPr id="73" name="左大括号 72">
              <a:extLst>
                <a:ext uri="{FF2B5EF4-FFF2-40B4-BE49-F238E27FC236}">
                  <a16:creationId xmlns:a16="http://schemas.microsoft.com/office/drawing/2014/main" id="{2CA38227-D289-A144-9633-9AE710CE532D}"/>
                </a:ext>
              </a:extLst>
            </p:cNvPr>
            <p:cNvSpPr/>
            <p:nvPr/>
          </p:nvSpPr>
          <p:spPr>
            <a:xfrm>
              <a:off x="4668485" y="1468513"/>
              <a:ext cx="216024" cy="1701138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id="{60CD01CB-28A9-834C-8E04-F75E12B46EA0}"/>
                </a:ext>
              </a:extLst>
            </p:cNvPr>
            <p:cNvSpPr/>
            <p:nvPr/>
          </p:nvSpPr>
          <p:spPr>
            <a:xfrm>
              <a:off x="5172541" y="1268760"/>
              <a:ext cx="1080000" cy="425237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rgbClr val="FF7F4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基础信息</a:t>
              </a:r>
            </a:p>
          </p:txBody>
        </p:sp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390E06FF-9F15-E34A-8341-6F87A2623780}"/>
                </a:ext>
              </a:extLst>
            </p:cNvPr>
            <p:cNvSpPr/>
            <p:nvPr/>
          </p:nvSpPr>
          <p:spPr>
            <a:xfrm>
              <a:off x="5172541" y="2106463"/>
              <a:ext cx="1080000" cy="425237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rgbClr val="FF7F4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Missed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Rule</a:t>
              </a:r>
              <a:endParaRPr kumimoji="1" lang="zh-CN" altLang="en-US" sz="1200" dirty="0">
                <a:solidFill>
                  <a:schemeClr val="tx1"/>
                </a:solidFill>
                <a:latin typeface="+mj-ea"/>
                <a:ea typeface="+mj-ea"/>
                <a:cs typeface="PingFang HK Regular"/>
                <a:sym typeface="PingFang HK Regular"/>
              </a:endParaRPr>
            </a:p>
          </p:txBody>
        </p:sp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34CF2E69-2A2A-2D44-A3C4-A3BF3427BF06}"/>
                </a:ext>
              </a:extLst>
            </p:cNvPr>
            <p:cNvSpPr/>
            <p:nvPr/>
          </p:nvSpPr>
          <p:spPr>
            <a:xfrm>
              <a:off x="5172541" y="2944166"/>
              <a:ext cx="1080000" cy="425237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rgbClr val="FF7F4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事件类型信息</a:t>
              </a:r>
            </a:p>
          </p:txBody>
        </p:sp>
        <p:sp>
          <p:nvSpPr>
            <p:cNvPr id="82" name="左大括号 81">
              <a:extLst>
                <a:ext uri="{FF2B5EF4-FFF2-40B4-BE49-F238E27FC236}">
                  <a16:creationId xmlns:a16="http://schemas.microsoft.com/office/drawing/2014/main" id="{FDB87457-7F59-864A-9A94-661B7D81B253}"/>
                </a:ext>
              </a:extLst>
            </p:cNvPr>
            <p:cNvSpPr/>
            <p:nvPr/>
          </p:nvSpPr>
          <p:spPr>
            <a:xfrm rot="10800000">
              <a:off x="6414528" y="1446177"/>
              <a:ext cx="216024" cy="1701138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3" name="圆角矩形 82">
              <a:extLst>
                <a:ext uri="{FF2B5EF4-FFF2-40B4-BE49-F238E27FC236}">
                  <a16:creationId xmlns:a16="http://schemas.microsoft.com/office/drawing/2014/main" id="{B2A1EC49-DA2B-BB43-A990-8449CC117F39}"/>
                </a:ext>
              </a:extLst>
            </p:cNvPr>
            <p:cNvSpPr/>
            <p:nvPr/>
          </p:nvSpPr>
          <p:spPr>
            <a:xfrm>
              <a:off x="7692661" y="2084127"/>
              <a:ext cx="1080000" cy="42523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Event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Message</a:t>
              </a:r>
              <a:endParaRPr kumimoji="1" lang="zh-CN" altLang="en-US" sz="1200" dirty="0">
                <a:solidFill>
                  <a:schemeClr val="tx1"/>
                </a:solidFill>
                <a:latin typeface="+mj-ea"/>
                <a:ea typeface="+mj-ea"/>
                <a:cs typeface="PingFang HK Regular"/>
                <a:sym typeface="PingFang HK Regular"/>
              </a:endParaRPr>
            </a:p>
          </p:txBody>
        </p:sp>
        <p:sp>
          <p:nvSpPr>
            <p:cNvPr id="84" name="左大括号 83">
              <a:extLst>
                <a:ext uri="{FF2B5EF4-FFF2-40B4-BE49-F238E27FC236}">
                  <a16:creationId xmlns:a16="http://schemas.microsoft.com/office/drawing/2014/main" id="{D96E0F0C-E584-7C45-A3B9-01E478A7DEE7}"/>
                </a:ext>
              </a:extLst>
            </p:cNvPr>
            <p:cNvSpPr/>
            <p:nvPr/>
          </p:nvSpPr>
          <p:spPr>
            <a:xfrm>
              <a:off x="4668485" y="3963515"/>
              <a:ext cx="216024" cy="1701138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7A7162CB-FD31-BD4C-84AE-EE0CD7945762}"/>
                </a:ext>
              </a:extLst>
            </p:cNvPr>
            <p:cNvSpPr/>
            <p:nvPr/>
          </p:nvSpPr>
          <p:spPr>
            <a:xfrm>
              <a:off x="5172541" y="3750897"/>
              <a:ext cx="1080000" cy="425237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rgbClr val="FF7F4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生效区域信息</a:t>
              </a:r>
            </a:p>
          </p:txBody>
        </p:sp>
        <p:sp>
          <p:nvSpPr>
            <p:cNvPr id="86" name="圆角矩形 85">
              <a:extLst>
                <a:ext uri="{FF2B5EF4-FFF2-40B4-BE49-F238E27FC236}">
                  <a16:creationId xmlns:a16="http://schemas.microsoft.com/office/drawing/2014/main" id="{05A2BF00-9457-6C49-9ED1-295253D16BB9}"/>
                </a:ext>
              </a:extLst>
            </p:cNvPr>
            <p:cNvSpPr/>
            <p:nvPr/>
          </p:nvSpPr>
          <p:spPr>
            <a:xfrm>
              <a:off x="5172541" y="5452035"/>
              <a:ext cx="1080000" cy="425237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rgbClr val="FF7F4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预期配置内容</a:t>
              </a: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D45FE6A5-3B56-5D48-947D-4E48E9C88901}"/>
                </a:ext>
              </a:extLst>
            </p:cNvPr>
            <p:cNvSpPr/>
            <p:nvPr/>
          </p:nvSpPr>
          <p:spPr>
            <a:xfrm>
              <a:off x="7476577" y="4601466"/>
              <a:ext cx="1512168" cy="425237"/>
            </a:xfrm>
            <a:prstGeom prst="round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DTest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真机验证</a:t>
              </a:r>
              <a:endParaRPr kumimoji="1" lang="en-US" altLang="zh-CN" sz="1200" dirty="0">
                <a:solidFill>
                  <a:schemeClr val="tx1"/>
                </a:solidFill>
                <a:latin typeface="+mj-ea"/>
                <a:ea typeface="+mj-ea"/>
                <a:cs typeface="PingFang HK Regular"/>
                <a:sym typeface="PingFang HK Regular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E36852C-E205-834C-AE21-3B9906AC15D3}"/>
                </a:ext>
              </a:extLst>
            </p:cNvPr>
            <p:cNvSpPr txBox="1"/>
            <p:nvPr/>
          </p:nvSpPr>
          <p:spPr>
            <a:xfrm>
              <a:off x="8218695" y="3419201"/>
              <a:ext cx="720000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latin typeface="+mj-ea"/>
                  <a:ea typeface="+mj-ea"/>
                </a:rPr>
                <a:t>c</a:t>
              </a:r>
              <a:r>
                <a:rPr kumimoji="0" lang="en-US" altLang="zh-CN" sz="10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onsume</a:t>
              </a: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C6D1AEB8-C153-0343-BB5C-EA9AF65894B6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6711606" y="2296745"/>
              <a:ext cx="981055" cy="1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3052541F-F780-004B-AD9E-0DF40B6DE3EB}"/>
                </a:ext>
              </a:extLst>
            </p:cNvPr>
            <p:cNvSpPr txBox="1"/>
            <p:nvPr/>
          </p:nvSpPr>
          <p:spPr>
            <a:xfrm>
              <a:off x="6932134" y="1967010"/>
              <a:ext cx="720000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 dirty="0">
                  <a:latin typeface="+mj-ea"/>
                  <a:ea typeface="+mj-ea"/>
                </a:rPr>
                <a:t>produce</a:t>
              </a: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cxnSp>
          <p:nvCxnSpPr>
            <p:cNvPr id="110" name="直线箭头连接符 109">
              <a:extLst>
                <a:ext uri="{FF2B5EF4-FFF2-40B4-BE49-F238E27FC236}">
                  <a16:creationId xmlns:a16="http://schemas.microsoft.com/office/drawing/2014/main" id="{04FDDCAD-90A9-6243-A616-8EA142BED8CD}"/>
                </a:ext>
              </a:extLst>
            </p:cNvPr>
            <p:cNvCxnSpPr>
              <a:stCxn id="83" idx="2"/>
              <a:endCxn id="89" idx="0"/>
            </p:cNvCxnSpPr>
            <p:nvPr/>
          </p:nvCxnSpPr>
          <p:spPr>
            <a:xfrm>
              <a:off x="8232661" y="2509364"/>
              <a:ext cx="0" cy="2092102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1" name="左大括号 110">
              <a:extLst>
                <a:ext uri="{FF2B5EF4-FFF2-40B4-BE49-F238E27FC236}">
                  <a16:creationId xmlns:a16="http://schemas.microsoft.com/office/drawing/2014/main" id="{B78109B4-D00A-304B-8F59-4FFBCEC47B66}"/>
                </a:ext>
              </a:extLst>
            </p:cNvPr>
            <p:cNvSpPr/>
            <p:nvPr/>
          </p:nvSpPr>
          <p:spPr>
            <a:xfrm rot="10800000">
              <a:off x="6432561" y="3960109"/>
              <a:ext cx="216024" cy="1701138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153DE387-F467-0E43-890D-BA32EFDB99FF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711606" y="4814084"/>
              <a:ext cx="764971" cy="1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7CBEFE00-7815-3B4F-B3B9-356A2329EF2B}"/>
                </a:ext>
              </a:extLst>
            </p:cNvPr>
            <p:cNvSpPr txBox="1"/>
            <p:nvPr/>
          </p:nvSpPr>
          <p:spPr>
            <a:xfrm>
              <a:off x="6711606" y="4435836"/>
              <a:ext cx="720000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confirm</a:t>
              </a: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117" name="左大括号 116">
              <a:extLst>
                <a:ext uri="{FF2B5EF4-FFF2-40B4-BE49-F238E27FC236}">
                  <a16:creationId xmlns:a16="http://schemas.microsoft.com/office/drawing/2014/main" id="{1A8DC129-AE70-554F-94D7-91DEB52EFD59}"/>
                </a:ext>
              </a:extLst>
            </p:cNvPr>
            <p:cNvSpPr/>
            <p:nvPr/>
          </p:nvSpPr>
          <p:spPr>
            <a:xfrm>
              <a:off x="9208278" y="3945267"/>
              <a:ext cx="216024" cy="1701138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A19BC87E-17DD-B54D-8DE5-0FE248C45C67}"/>
                </a:ext>
              </a:extLst>
            </p:cNvPr>
            <p:cNvSpPr/>
            <p:nvPr/>
          </p:nvSpPr>
          <p:spPr>
            <a:xfrm>
              <a:off x="9634150" y="3747490"/>
              <a:ext cx="1512168" cy="425237"/>
            </a:xfrm>
            <a:prstGeom prst="roundRect">
              <a:avLst/>
            </a:prstGeom>
            <a:solidFill>
              <a:srgbClr val="FF7F41">
                <a:alpha val="20000"/>
              </a:srgbClr>
            </a:solidFill>
            <a:ln w="127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司机钱包首页</a:t>
              </a:r>
              <a:endParaRPr kumimoji="1" lang="en-US" altLang="zh-CN" sz="1200" dirty="0">
                <a:solidFill>
                  <a:schemeClr val="tx1"/>
                </a:solidFill>
                <a:latin typeface="+mj-ea"/>
                <a:ea typeface="+mj-ea"/>
                <a:cs typeface="PingFang HK Regular"/>
                <a:sym typeface="PingFang HK Regular"/>
              </a:endParaRPr>
            </a:p>
          </p:txBody>
        </p:sp>
        <p:sp>
          <p:nvSpPr>
            <p:cNvPr id="119" name="圆角矩形 118">
              <a:extLst>
                <a:ext uri="{FF2B5EF4-FFF2-40B4-BE49-F238E27FC236}">
                  <a16:creationId xmlns:a16="http://schemas.microsoft.com/office/drawing/2014/main" id="{0F6E7D5E-511A-544E-9898-43651FB6D2EA}"/>
                </a:ext>
              </a:extLst>
            </p:cNvPr>
            <p:cNvSpPr/>
            <p:nvPr/>
          </p:nvSpPr>
          <p:spPr>
            <a:xfrm>
              <a:off x="9634150" y="5433786"/>
              <a:ext cx="1512168" cy="425237"/>
            </a:xfrm>
            <a:prstGeom prst="roundRect">
              <a:avLst/>
            </a:prstGeom>
            <a:solidFill>
              <a:srgbClr val="FF7F41">
                <a:alpha val="20000"/>
              </a:srgbClr>
            </a:solidFill>
            <a:ln w="127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小费配置</a:t>
              </a:r>
              <a:endParaRPr kumimoji="1" lang="en-US" altLang="zh-CN" sz="1200" dirty="0">
                <a:solidFill>
                  <a:schemeClr val="tx1"/>
                </a:solidFill>
                <a:latin typeface="+mj-ea"/>
                <a:ea typeface="+mj-ea"/>
                <a:cs typeface="PingFang HK Regular"/>
                <a:sym typeface="PingFang HK Regular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1CFE2C06-0A50-CA49-895A-833B747BCAB9}"/>
                </a:ext>
              </a:extLst>
            </p:cNvPr>
            <p:cNvSpPr txBox="1"/>
            <p:nvPr/>
          </p:nvSpPr>
          <p:spPr>
            <a:xfrm>
              <a:off x="9675943" y="3143510"/>
              <a:ext cx="1428581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试点功能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3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787" y="548680"/>
            <a:ext cx="275601" cy="275601"/>
          </a:xfrm>
        </p:spPr>
        <p:txBody>
          <a:bodyPr/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96" y="509568"/>
            <a:ext cx="8013451" cy="353824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接入并使用投放平台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5C77C7D-362D-BC41-8B37-C5477D039F3C}"/>
              </a:ext>
            </a:extLst>
          </p:cNvPr>
          <p:cNvGrpSpPr/>
          <p:nvPr/>
        </p:nvGrpSpPr>
        <p:grpSpPr>
          <a:xfrm>
            <a:off x="1115388" y="1916832"/>
            <a:ext cx="9522432" cy="2952328"/>
            <a:chOff x="1115388" y="1916832"/>
            <a:chExt cx="9522432" cy="2952328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A8F1301-4DB9-1C42-9811-D0DF9F31FBDA}"/>
                </a:ext>
              </a:extLst>
            </p:cNvPr>
            <p:cNvSpPr txBox="1"/>
            <p:nvPr/>
          </p:nvSpPr>
          <p:spPr>
            <a:xfrm>
              <a:off x="1115388" y="2695756"/>
              <a:ext cx="160673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dirty="0">
                  <a:latin typeface="+mj-ea"/>
                  <a:ea typeface="+mj-ea"/>
                </a:rPr>
                <a:t>功能标识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0A915DB-2B04-2443-AFE1-26A4E611D192}"/>
                </a:ext>
              </a:extLst>
            </p:cNvPr>
            <p:cNvSpPr txBox="1"/>
            <p:nvPr/>
          </p:nvSpPr>
          <p:spPr>
            <a:xfrm>
              <a:off x="1115388" y="3504075"/>
              <a:ext cx="160673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Odin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节点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90019BA-E048-124F-8279-EE9865469986}"/>
                </a:ext>
              </a:extLst>
            </p:cNvPr>
            <p:cNvSpPr txBox="1"/>
            <p:nvPr/>
          </p:nvSpPr>
          <p:spPr>
            <a:xfrm>
              <a:off x="1115388" y="4312393"/>
              <a:ext cx="160673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json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协议</a:t>
              </a:r>
            </a:p>
          </p:txBody>
        </p:sp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6C75BBC6-7AB3-504E-BCE5-DC9C7ECABDA5}"/>
                </a:ext>
              </a:extLst>
            </p:cNvPr>
            <p:cNvSpPr/>
            <p:nvPr/>
          </p:nvSpPr>
          <p:spPr>
            <a:xfrm>
              <a:off x="3226180" y="3467042"/>
              <a:ext cx="1440160" cy="451535"/>
            </a:xfrm>
            <a:prstGeom prst="rightArrow">
              <a:avLst/>
            </a:prstGeom>
            <a:solidFill>
              <a:schemeClr val="tx1">
                <a:alpha val="20000"/>
              </a:schemeClr>
            </a:solidFill>
            <a:ln w="381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2300" dirty="0">
                <a:noFill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384E874-0BFB-F643-9544-01777C625C77}"/>
                </a:ext>
              </a:extLst>
            </p:cNvPr>
            <p:cNvSpPr txBox="1"/>
            <p:nvPr/>
          </p:nvSpPr>
          <p:spPr>
            <a:xfrm>
              <a:off x="5026380" y="3504075"/>
              <a:ext cx="160673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indent="-285750" algn="ctr">
                <a:buClr>
                  <a:srgbClr val="FF7F41"/>
                </a:buClr>
                <a:buFont typeface="Arial" panose="020B0604020202020204" pitchFamily="34" charset="0"/>
                <a:buChar char="•"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Ability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EA65FC6-F94A-CB48-A126-F72A7B60B479}"/>
                </a:ext>
              </a:extLst>
            </p:cNvPr>
            <p:cNvSpPr txBox="1"/>
            <p:nvPr/>
          </p:nvSpPr>
          <p:spPr>
            <a:xfrm>
              <a:off x="5026380" y="1916832"/>
              <a:ext cx="1606736" cy="3801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lang="en-US" altLang="zh-CN" dirty="0">
                  <a:latin typeface="+mj-ea"/>
                  <a:ea typeface="+mj-ea"/>
                </a:rPr>
                <a:t>PM/PO/RD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A77E62E7-9173-7847-998C-EC642934A208}"/>
                </a:ext>
              </a:extLst>
            </p:cNvPr>
            <p:cNvCxnSpPr>
              <a:cxnSpLocks/>
              <a:stCxn id="73" idx="2"/>
              <a:endCxn id="71" idx="0"/>
            </p:cNvCxnSpPr>
            <p:nvPr/>
          </p:nvCxnSpPr>
          <p:spPr>
            <a:xfrm>
              <a:off x="5829748" y="2297014"/>
              <a:ext cx="0" cy="120706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7C848AF-95A7-5540-A8AE-834673140CF8}"/>
                </a:ext>
              </a:extLst>
            </p:cNvPr>
            <p:cNvSpPr txBox="1"/>
            <p:nvPr/>
          </p:nvSpPr>
          <p:spPr>
            <a:xfrm>
              <a:off x="5806415" y="2698116"/>
              <a:ext cx="648072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配置</a:t>
              </a:r>
            </a:p>
          </p:txBody>
        </p:sp>
        <p:sp>
          <p:nvSpPr>
            <p:cNvPr id="75" name="右箭头 74">
              <a:extLst>
                <a:ext uri="{FF2B5EF4-FFF2-40B4-BE49-F238E27FC236}">
                  <a16:creationId xmlns:a16="http://schemas.microsoft.com/office/drawing/2014/main" id="{39F206E2-6020-A34A-BEA9-846252938AC7}"/>
                </a:ext>
              </a:extLst>
            </p:cNvPr>
            <p:cNvSpPr/>
            <p:nvPr/>
          </p:nvSpPr>
          <p:spPr>
            <a:xfrm>
              <a:off x="6993156" y="3467042"/>
              <a:ext cx="1440160" cy="451535"/>
            </a:xfrm>
            <a:prstGeom prst="rightArrow">
              <a:avLst/>
            </a:prstGeom>
            <a:solidFill>
              <a:schemeClr val="tx1">
                <a:alpha val="20000"/>
              </a:schemeClr>
            </a:solidFill>
            <a:ln w="381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2300" dirty="0">
                <a:noFill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BE1A98F-51F7-794A-8C4F-C5B782358C6B}"/>
                </a:ext>
              </a:extLst>
            </p:cNvPr>
            <p:cNvSpPr txBox="1"/>
            <p:nvPr/>
          </p:nvSpPr>
          <p:spPr>
            <a:xfrm>
              <a:off x="8554772" y="3504075"/>
              <a:ext cx="160673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indent="-285750" algn="ctr">
                <a:buClr>
                  <a:srgbClr val="FF7F41"/>
                </a:buClr>
                <a:buFont typeface="Arial" panose="020B0604020202020204" pitchFamily="34" charset="0"/>
                <a:buChar char="•"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signpost-</a:t>
              </a:r>
              <a:r>
                <a:rPr kumimoji="0" lang="en-US" altLang="zh-CN" b="0" i="0" u="none" strike="noStrike" cap="none" spc="0" normalizeH="0" baseline="0" dirty="0" err="1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sdk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id="{AFC7051D-6901-BD49-9633-BD9622A58816}"/>
                </a:ext>
              </a:extLst>
            </p:cNvPr>
            <p:cNvSpPr/>
            <p:nvPr/>
          </p:nvSpPr>
          <p:spPr>
            <a:xfrm rot="5400000">
              <a:off x="8580110" y="2265849"/>
              <a:ext cx="304180" cy="3811240"/>
            </a:xfrm>
            <a:prstGeom prst="lef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BB12AF1-5C4E-004F-B100-0327678550DD}"/>
                </a:ext>
              </a:extLst>
            </p:cNvPr>
            <p:cNvSpPr txBox="1"/>
            <p:nvPr/>
          </p:nvSpPr>
          <p:spPr>
            <a:xfrm>
              <a:off x="6716428" y="4479941"/>
              <a:ext cx="55345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algn="ctr">
                <a:buClr>
                  <a:srgbClr val="FF7F41"/>
                </a:buClr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php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CC6E886-D451-F449-BE88-7AFE27AA49E1}"/>
                </a:ext>
              </a:extLst>
            </p:cNvPr>
            <p:cNvSpPr txBox="1"/>
            <p:nvPr/>
          </p:nvSpPr>
          <p:spPr>
            <a:xfrm>
              <a:off x="10084364" y="4479941"/>
              <a:ext cx="55345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algn="ctr">
                <a:buClr>
                  <a:srgbClr val="FF7F41"/>
                </a:buClr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cpp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4A09F9E-76CD-494B-89A0-BB3F2AE2DCF2}"/>
                </a:ext>
              </a:extLst>
            </p:cNvPr>
            <p:cNvSpPr txBox="1"/>
            <p:nvPr/>
          </p:nvSpPr>
          <p:spPr>
            <a:xfrm>
              <a:off x="7666408" y="4479941"/>
              <a:ext cx="909765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algn="ctr">
                <a:buClr>
                  <a:srgbClr val="FF7F41"/>
                </a:buClr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golang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0B63ADE-BF46-DA44-B2DC-2FBF8668924D}"/>
                </a:ext>
              </a:extLst>
            </p:cNvPr>
            <p:cNvSpPr txBox="1"/>
            <p:nvPr/>
          </p:nvSpPr>
          <p:spPr>
            <a:xfrm>
              <a:off x="9051396" y="4488978"/>
              <a:ext cx="553456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algn="ctr">
                <a:buClr>
                  <a:srgbClr val="FF7F41"/>
                </a:buClr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java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07C2F14-33F3-6849-ADEF-958F6E993212}"/>
                </a:ext>
              </a:extLst>
            </p:cNvPr>
            <p:cNvSpPr txBox="1"/>
            <p:nvPr/>
          </p:nvSpPr>
          <p:spPr>
            <a:xfrm>
              <a:off x="3622224" y="3086860"/>
              <a:ext cx="648072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lang="zh-CN" altLang="en-US" sz="1200" dirty="0">
                  <a:latin typeface="+mj-ea"/>
                  <a:ea typeface="+mj-ea"/>
                </a:rPr>
                <a:t>接入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1D35242-CD9D-FA42-9341-3C85510C9443}"/>
                </a:ext>
              </a:extLst>
            </p:cNvPr>
            <p:cNvSpPr txBox="1"/>
            <p:nvPr/>
          </p:nvSpPr>
          <p:spPr>
            <a:xfrm>
              <a:off x="7389200" y="3086860"/>
              <a:ext cx="648072" cy="38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推送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1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787" y="548680"/>
            <a:ext cx="275601" cy="275601"/>
          </a:xfrm>
        </p:spPr>
        <p:txBody>
          <a:bodyPr/>
          <a:lstStyle/>
          <a:p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96" y="509568"/>
            <a:ext cx="8013451" cy="353824"/>
          </a:xfrm>
        </p:spPr>
        <p:txBody>
          <a:bodyPr anchor="ctr">
            <a:normAutofit fontScale="90000"/>
          </a:bodyPr>
          <a:lstStyle/>
          <a:p>
            <a:r>
              <a:rPr kumimoji="1" lang="en-US" altLang="zh-CN" sz="2400" dirty="0"/>
              <a:t>signpost-</a:t>
            </a:r>
            <a:r>
              <a:rPr kumimoji="1" lang="en-US" altLang="zh-CN" sz="2400" dirty="0" err="1"/>
              <a:t>sdk</a:t>
            </a:r>
            <a:r>
              <a:rPr kumimoji="1" lang="zh-CN" altLang="en-US" sz="2400" dirty="0"/>
              <a:t>代码示例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5CF31D0-7A6F-654F-BAA0-A18320B0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124744"/>
            <a:ext cx="4320000" cy="15573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C4A9EC7-CE6A-014C-9DF9-439DC5F8D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24744"/>
            <a:ext cx="4320000" cy="22933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B26F8A7-6DD9-724C-85C0-D23CB2B59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7" y="3861048"/>
            <a:ext cx="4320000" cy="23491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E56C753-755C-8941-9C39-136299040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3861048"/>
            <a:ext cx="5400000" cy="2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96" y="509568"/>
            <a:ext cx="8013451" cy="353824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已接入功能代码约束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4C4004-E3A3-FD4B-AC9F-167B0B0B20C0}"/>
              </a:ext>
            </a:extLst>
          </p:cNvPr>
          <p:cNvSpPr txBox="1"/>
          <p:nvPr/>
        </p:nvSpPr>
        <p:spPr>
          <a:xfrm>
            <a:off x="13522036" y="138545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6AB98A-7E74-A140-9E5D-DC8483C39831}"/>
              </a:ext>
            </a:extLst>
          </p:cNvPr>
          <p:cNvSpPr txBox="1"/>
          <p:nvPr/>
        </p:nvSpPr>
        <p:spPr>
          <a:xfrm>
            <a:off x="1176896" y="1175220"/>
            <a:ext cx="5423160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系统字体常规体"/>
              <a:buChar char="★"/>
              <a:tabLst/>
            </a:pPr>
            <a:r>
              <a:rPr lang="zh-CN" altLang="en-US" dirty="0">
                <a:latin typeface="+mj-ea"/>
                <a:ea typeface="+mj-ea"/>
              </a:rPr>
              <a:t>禁止一切有关于国家、城市、区县和产品线相关的</a:t>
            </a:r>
            <a:r>
              <a:rPr lang="en-US" altLang="zh-CN" dirty="0">
                <a:latin typeface="+mj-ea"/>
                <a:ea typeface="+mj-ea"/>
              </a:rPr>
              <a:t>if-else</a:t>
            </a:r>
            <a:r>
              <a:rPr lang="zh-CN" altLang="en-US" dirty="0">
                <a:latin typeface="+mj-ea"/>
                <a:ea typeface="+mj-ea"/>
              </a:rPr>
              <a:t>判断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F1D7AC-D1D2-FB42-9FB0-5E6D26B971FC}"/>
              </a:ext>
            </a:extLst>
          </p:cNvPr>
          <p:cNvSpPr txBox="1"/>
          <p:nvPr/>
        </p:nvSpPr>
        <p:spPr>
          <a:xfrm>
            <a:off x="1163239" y="2027048"/>
            <a:ext cx="8013451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系统字体常规体"/>
              <a:buChar char="★"/>
              <a:tabLst/>
            </a:pPr>
            <a:r>
              <a:rPr lang="zh-CN" altLang="en-US" dirty="0">
                <a:latin typeface="+mj-ea"/>
                <a:ea typeface="+mj-ea"/>
              </a:rPr>
              <a:t>禁止向</a:t>
            </a:r>
            <a:r>
              <a:rPr lang="en-US" altLang="zh-CN" dirty="0">
                <a:latin typeface="+mj-ea"/>
                <a:ea typeface="+mj-ea"/>
              </a:rPr>
              <a:t>PM</a:t>
            </a:r>
            <a:r>
              <a:rPr lang="zh-CN" altLang="en-US" dirty="0">
                <a:latin typeface="+mj-ea"/>
                <a:ea typeface="+mj-ea"/>
              </a:rPr>
              <a:t>直接交付</a:t>
            </a:r>
            <a:r>
              <a:rPr lang="en-US" altLang="zh-CN" dirty="0">
                <a:latin typeface="+mj-ea"/>
                <a:ea typeface="+mj-ea"/>
              </a:rPr>
              <a:t>Apollo</a:t>
            </a:r>
            <a:r>
              <a:rPr lang="zh-CN" altLang="en-US" dirty="0">
                <a:latin typeface="+mj-ea"/>
                <a:ea typeface="+mj-ea"/>
              </a:rPr>
              <a:t>灰度开关用于功能放量</a:t>
            </a:r>
            <a:endParaRPr lang="en-US" altLang="zh-CN" dirty="0">
              <a:latin typeface="+mj-ea"/>
              <a:ea typeface="+mj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DDFCE5-029D-B34A-AF54-7DA20583995E}"/>
              </a:ext>
            </a:extLst>
          </p:cNvPr>
          <p:cNvGrpSpPr/>
          <p:nvPr/>
        </p:nvGrpSpPr>
        <p:grpSpPr>
          <a:xfrm>
            <a:off x="1176896" y="3068960"/>
            <a:ext cx="9924484" cy="2504139"/>
            <a:chOff x="1115388" y="3070524"/>
            <a:chExt cx="9924484" cy="250413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BD4EC2A-1CF8-AC49-A532-905DB658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3672" y="3070524"/>
              <a:ext cx="7896200" cy="2504139"/>
            </a:xfrm>
            <a:prstGeom prst="rect">
              <a:avLst/>
            </a:prstGeom>
          </p:spPr>
        </p:pic>
        <p:sp>
          <p:nvSpPr>
            <p:cNvPr id="6" name="云形 5">
              <a:extLst>
                <a:ext uri="{FF2B5EF4-FFF2-40B4-BE49-F238E27FC236}">
                  <a16:creationId xmlns:a16="http://schemas.microsoft.com/office/drawing/2014/main" id="{4D89AEDC-D7ED-F042-98BA-7512058C060D}"/>
                </a:ext>
              </a:extLst>
            </p:cNvPr>
            <p:cNvSpPr/>
            <p:nvPr/>
          </p:nvSpPr>
          <p:spPr>
            <a:xfrm>
              <a:off x="1115388" y="3609351"/>
              <a:ext cx="1807875" cy="1426487"/>
            </a:xfrm>
            <a:prstGeom prst="cloud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38100">
              <a:solidFill>
                <a:schemeClr val="bg1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CR</a:t>
              </a:r>
              <a:r>
                <a:rPr kumimoji="1" lang="zh-CN" altLang="en-US" dirty="0">
                  <a:solidFill>
                    <a:schemeClr val="tx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框架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C8DCECA-C94F-5348-A50E-AD6B416EB293}"/>
              </a:ext>
            </a:extLst>
          </p:cNvPr>
          <p:cNvSpPr txBox="1"/>
          <p:nvPr/>
        </p:nvSpPr>
        <p:spPr>
          <a:xfrm>
            <a:off x="-995423" y="673646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84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76671"/>
            <a:ext cx="3168352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系统运行汇总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1DEAC7-EA83-D34D-A34C-8E287845538C}"/>
              </a:ext>
            </a:extLst>
          </p:cNvPr>
          <p:cNvGrpSpPr/>
          <p:nvPr/>
        </p:nvGrpSpPr>
        <p:grpSpPr>
          <a:xfrm>
            <a:off x="1203796" y="1700808"/>
            <a:ext cx="3893016" cy="3150600"/>
            <a:chOff x="1356741" y="1715930"/>
            <a:chExt cx="3893016" cy="315060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431322-CDF7-8C41-9AE9-5E4F763549CC}"/>
                </a:ext>
              </a:extLst>
            </p:cNvPr>
            <p:cNvSpPr txBox="1"/>
            <p:nvPr/>
          </p:nvSpPr>
          <p:spPr>
            <a:xfrm>
              <a:off x="1379577" y="2533703"/>
              <a:ext cx="1800000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120</a:t>
              </a:r>
              <a:r>
                <a:rPr lang="en-US" altLang="zh-CN" sz="1200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已接入功能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B463BED-8BC6-9345-AE64-34D874347D58}"/>
                </a:ext>
              </a:extLst>
            </p:cNvPr>
            <p:cNvSpPr txBox="1"/>
            <p:nvPr/>
          </p:nvSpPr>
          <p:spPr>
            <a:xfrm>
              <a:off x="3449757" y="2528899"/>
              <a:ext cx="1800000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1000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latin typeface="+mj-ea"/>
                  <a:ea typeface="+mj-ea"/>
                </a:rPr>
                <a:t>功能变更</a:t>
              </a:r>
              <a:r>
                <a:rPr lang="en-US" altLang="zh-CN" b="1" dirty="0">
                  <a:latin typeface="+mj-ea"/>
                  <a:ea typeface="+mj-ea"/>
                </a:rPr>
                <a:t>(</a:t>
              </a:r>
              <a:r>
                <a:rPr lang="zh-CN" altLang="en-US" b="1" dirty="0">
                  <a:latin typeface="+mj-ea"/>
                  <a:ea typeface="+mj-ea"/>
                </a:rPr>
                <a:t>按天去重</a:t>
              </a:r>
              <a:r>
                <a:rPr lang="en-US" altLang="zh-CN" b="1" dirty="0"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F91E027-4EE5-AA40-B058-5C9E2CE9A816}"/>
                </a:ext>
              </a:extLst>
            </p:cNvPr>
            <p:cNvSpPr txBox="1"/>
            <p:nvPr/>
          </p:nvSpPr>
          <p:spPr>
            <a:xfrm>
              <a:off x="3449757" y="3827672"/>
              <a:ext cx="1800000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solidFill>
                    <a:srgbClr val="FF7C41"/>
                  </a:solidFill>
                  <a:latin typeface="+mj-ea"/>
                  <a:ea typeface="+mj-ea"/>
                </a:rPr>
                <a:t>0</a:t>
              </a:r>
              <a:r>
                <a:rPr lang="zh-CN" altLang="en-US" sz="1200" b="1" dirty="0">
                  <a:solidFill>
                    <a:srgbClr val="FF7C41"/>
                  </a:solidFill>
                  <a:latin typeface="+mj-ea"/>
                  <a:ea typeface="+mj-ea"/>
                </a:rPr>
                <a:t>个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线上故障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A626D7A-01DF-9240-8A07-C6155681AB3F}"/>
                </a:ext>
              </a:extLst>
            </p:cNvPr>
            <p:cNvSpPr txBox="1"/>
            <p:nvPr/>
          </p:nvSpPr>
          <p:spPr>
            <a:xfrm>
              <a:off x="1356741" y="3827673"/>
              <a:ext cx="1800000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10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合作团队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FC747C6-4870-7B4E-A784-FA4A039C8F7D}"/>
                </a:ext>
              </a:extLst>
            </p:cNvPr>
            <p:cNvSpPr txBox="1"/>
            <p:nvPr/>
          </p:nvSpPr>
          <p:spPr>
            <a:xfrm>
              <a:off x="2488696" y="1715930"/>
              <a:ext cx="1742002" cy="40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运行状况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FFCDB2-47EE-C848-A22C-FD925D1F3AC7}"/>
              </a:ext>
            </a:extLst>
          </p:cNvPr>
          <p:cNvGrpSpPr/>
          <p:nvPr/>
        </p:nvGrpSpPr>
        <p:grpSpPr>
          <a:xfrm>
            <a:off x="6564152" y="1700808"/>
            <a:ext cx="3960240" cy="3150599"/>
            <a:chOff x="6564152" y="1700808"/>
            <a:chExt cx="3960240" cy="315059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E5FFEE-1D30-C047-AE74-2E30E8FBC557}"/>
                </a:ext>
              </a:extLst>
            </p:cNvPr>
            <p:cNvSpPr txBox="1"/>
            <p:nvPr/>
          </p:nvSpPr>
          <p:spPr>
            <a:xfrm>
              <a:off x="9103057" y="2033516"/>
              <a:ext cx="0" cy="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normAutofit fontScale="25000" lnSpcReduction="20000"/>
            </a:bodyPr>
            <a:lstStyle/>
            <a:p>
              <a:pPr marL="0" marR="0" indent="0" algn="l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4C9113E-D931-6844-80FF-BA45B97CDF07}"/>
                </a:ext>
              </a:extLst>
            </p:cNvPr>
            <p:cNvSpPr txBox="1"/>
            <p:nvPr/>
          </p:nvSpPr>
          <p:spPr>
            <a:xfrm>
              <a:off x="7464152" y="1700808"/>
              <a:ext cx="2160240" cy="40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正在对接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74DA01F-598A-0145-BEA1-D938D0BA1FBB}"/>
                </a:ext>
              </a:extLst>
            </p:cNvPr>
            <p:cNvSpPr txBox="1"/>
            <p:nvPr/>
          </p:nvSpPr>
          <p:spPr>
            <a:xfrm>
              <a:off x="6564152" y="2513777"/>
              <a:ext cx="1800000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F41"/>
                  </a:solidFill>
                  <a:latin typeface="+mj-ea"/>
                  <a:ea typeface="+mj-ea"/>
                </a:rPr>
                <a:t>InDriver</a:t>
              </a:r>
              <a:endParaRPr lang="en-US" altLang="zh-CN" sz="2000" b="1" dirty="0">
                <a:latin typeface="+mj-ea"/>
                <a:ea typeface="+mj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A22D7E2-99A1-2741-A21D-FB2D3ADDD5A4}"/>
                </a:ext>
              </a:extLst>
            </p:cNvPr>
            <p:cNvSpPr txBox="1"/>
            <p:nvPr/>
          </p:nvSpPr>
          <p:spPr>
            <a:xfrm>
              <a:off x="8724392" y="2513777"/>
              <a:ext cx="1800000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1" dirty="0">
                  <a:solidFill>
                    <a:srgbClr val="FF7F41"/>
                  </a:solidFill>
                  <a:latin typeface="+mj-ea"/>
                  <a:ea typeface="+mj-ea"/>
                </a:rPr>
                <a:t>开品</a:t>
              </a:r>
              <a:r>
                <a:rPr lang="zh-CN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升级</a:t>
              </a:r>
              <a:endParaRPr lang="en-US" altLang="zh-CN" sz="2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D45530-CC7D-A546-BE88-299D94133E92}"/>
                </a:ext>
              </a:extLst>
            </p:cNvPr>
            <p:cNvSpPr txBox="1"/>
            <p:nvPr/>
          </p:nvSpPr>
          <p:spPr>
            <a:xfrm>
              <a:off x="6861160" y="3812550"/>
              <a:ext cx="3366224" cy="1038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>
                  <a:solidFill>
                    <a:schemeClr val="tx1"/>
                  </a:solidFill>
                  <a:latin typeface="+mj-ea"/>
                  <a:ea typeface="+mj-ea"/>
                </a:rPr>
                <a:t>融合</a:t>
              </a:r>
              <a:r>
                <a:rPr lang="zh-CN" altLang="en-US" sz="2400" b="1" dirty="0">
                  <a:solidFill>
                    <a:srgbClr val="FF7F41"/>
                  </a:solidFill>
                  <a:latin typeface="+mj-ea"/>
                  <a:ea typeface="+mj-ea"/>
                </a:rPr>
                <a:t>展示服务化</a:t>
              </a:r>
              <a:endParaRPr lang="en-US" altLang="zh-CN" sz="2400" b="1" dirty="0">
                <a:solidFill>
                  <a:srgbClr val="FF7F4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FE0375-087D-344A-B410-7A1ACD7AF23A}"/>
              </a:ext>
            </a:extLst>
          </p:cNvPr>
          <p:cNvCxnSpPr>
            <a:cxnSpLocks/>
          </p:cNvCxnSpPr>
          <p:nvPr/>
        </p:nvCxnSpPr>
        <p:spPr>
          <a:xfrm>
            <a:off x="6023992" y="1772816"/>
            <a:ext cx="0" cy="3744416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512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787" y="548680"/>
            <a:ext cx="275601" cy="275601"/>
          </a:xfrm>
        </p:spPr>
        <p:txBody>
          <a:bodyPr/>
          <a:lstStyle/>
          <a:p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7" y="476671"/>
            <a:ext cx="3168352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规划与展望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C747C6-4870-7B4E-A784-FA4A039C8F7D}"/>
              </a:ext>
            </a:extLst>
          </p:cNvPr>
          <p:cNvSpPr txBox="1"/>
          <p:nvPr/>
        </p:nvSpPr>
        <p:spPr>
          <a:xfrm>
            <a:off x="2335751" y="1700808"/>
            <a:ext cx="1742002" cy="40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+mj-ea"/>
                <a:ea typeface="+mj-ea"/>
              </a:rPr>
              <a:t>短期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FFCDB2-47EE-C848-A22C-FD925D1F3AC7}"/>
              </a:ext>
            </a:extLst>
          </p:cNvPr>
          <p:cNvGrpSpPr/>
          <p:nvPr/>
        </p:nvGrpSpPr>
        <p:grpSpPr>
          <a:xfrm>
            <a:off x="7464152" y="1700808"/>
            <a:ext cx="2160240" cy="403193"/>
            <a:chOff x="7464152" y="1700808"/>
            <a:chExt cx="2160240" cy="40319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E5FFEE-1D30-C047-AE74-2E30E8FBC557}"/>
                </a:ext>
              </a:extLst>
            </p:cNvPr>
            <p:cNvSpPr txBox="1"/>
            <p:nvPr/>
          </p:nvSpPr>
          <p:spPr>
            <a:xfrm>
              <a:off x="9103057" y="2033516"/>
              <a:ext cx="0" cy="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normAutofit fontScale="25000" lnSpcReduction="20000"/>
            </a:bodyPr>
            <a:lstStyle/>
            <a:p>
              <a:pPr marL="0" marR="0" indent="0" algn="l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4C9113E-D931-6844-80FF-BA45B97CDF07}"/>
                </a:ext>
              </a:extLst>
            </p:cNvPr>
            <p:cNvSpPr txBox="1"/>
            <p:nvPr/>
          </p:nvSpPr>
          <p:spPr>
            <a:xfrm>
              <a:off x="7464152" y="1700808"/>
              <a:ext cx="2160240" cy="40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+mj-ea"/>
                  <a:ea typeface="+mj-ea"/>
                </a:rPr>
                <a:t>长期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</p:grp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FE0375-087D-344A-B410-7A1ACD7AF23A}"/>
              </a:ext>
            </a:extLst>
          </p:cNvPr>
          <p:cNvCxnSpPr>
            <a:cxnSpLocks/>
          </p:cNvCxnSpPr>
          <p:nvPr/>
        </p:nvCxnSpPr>
        <p:spPr>
          <a:xfrm>
            <a:off x="6023992" y="1772816"/>
            <a:ext cx="0" cy="3744416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5F3EAA8-0F79-294A-AC59-E6906DF11A73}"/>
              </a:ext>
            </a:extLst>
          </p:cNvPr>
          <p:cNvSpPr txBox="1"/>
          <p:nvPr/>
        </p:nvSpPr>
        <p:spPr>
          <a:xfrm>
            <a:off x="1415480" y="2492896"/>
            <a:ext cx="3990024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l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更加适合国际化业务的前端组件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37AE25-17CF-434E-A392-F7E623C6E9BD}"/>
              </a:ext>
            </a:extLst>
          </p:cNvPr>
          <p:cNvSpPr txBox="1"/>
          <p:nvPr/>
        </p:nvSpPr>
        <p:spPr>
          <a:xfrm>
            <a:off x="1415480" y="3065153"/>
            <a:ext cx="3990024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l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更加精细的功能梳理与分类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21D566-17A8-2249-A943-F2464CCE79BE}"/>
              </a:ext>
            </a:extLst>
          </p:cNvPr>
          <p:cNvSpPr txBox="1"/>
          <p:nvPr/>
        </p:nvSpPr>
        <p:spPr>
          <a:xfrm>
            <a:off x="1415480" y="3637410"/>
            <a:ext cx="3990024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l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标准化开品流程与巡检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7372B0-A770-F142-9E58-2A669911BF09}"/>
              </a:ext>
            </a:extLst>
          </p:cNvPr>
          <p:cNvSpPr txBox="1"/>
          <p:nvPr/>
        </p:nvSpPr>
        <p:spPr>
          <a:xfrm>
            <a:off x="1415480" y="4247111"/>
            <a:ext cx="3990024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l"/>
              <a:tabLst/>
            </a:pPr>
            <a:r>
              <a:rPr lang="zh-CN" altLang="en-US" dirty="0">
                <a:latin typeface="+mj-ea"/>
                <a:ea typeface="+mj-ea"/>
              </a:rPr>
              <a:t>融合展示服务化，为端上提供不发版更新</a:t>
            </a:r>
            <a:r>
              <a:rPr lang="en-US" altLang="zh-CN" dirty="0">
                <a:latin typeface="+mj-ea"/>
                <a:ea typeface="+mj-ea"/>
              </a:rPr>
              <a:t>UI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19B4E30-0C45-D842-A771-12C6A3577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086050"/>
              </p:ext>
            </p:extLst>
          </p:nvPr>
        </p:nvGraphicFramePr>
        <p:xfrm>
          <a:off x="6600056" y="2129820"/>
          <a:ext cx="3888432" cy="3413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27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88" y="476671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A79C3-D12E-084F-A13F-554FC4C22A17}"/>
              </a:ext>
            </a:extLst>
          </p:cNvPr>
          <p:cNvSpPr txBox="1"/>
          <p:nvPr/>
        </p:nvSpPr>
        <p:spPr>
          <a:xfrm>
            <a:off x="6816080" y="1196783"/>
            <a:ext cx="2676356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R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有哪些收获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?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54F125-6AE8-5243-9A78-F9D40BB2C757}"/>
              </a:ext>
            </a:extLst>
          </p:cNvPr>
          <p:cNvSpPr txBox="1"/>
          <p:nvPr/>
        </p:nvSpPr>
        <p:spPr>
          <a:xfrm>
            <a:off x="1115388" y="2121591"/>
            <a:ext cx="4476556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lang="zh-CN" altLang="en-US" sz="1800" dirty="0">
                <a:latin typeface="+mj-ea"/>
                <a:ea typeface="+mj-ea"/>
              </a:rPr>
              <a:t>投放平台的定位与收益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2F399A-7470-E444-AD15-F2685DC534B3}"/>
              </a:ext>
            </a:extLst>
          </p:cNvPr>
          <p:cNvSpPr txBox="1"/>
          <p:nvPr/>
        </p:nvSpPr>
        <p:spPr>
          <a:xfrm>
            <a:off x="1115388" y="2758398"/>
            <a:ext cx="3701120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典型案例分析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91753B-93E9-A04D-8877-047EA7AE66DE}"/>
              </a:ext>
            </a:extLst>
          </p:cNvPr>
          <p:cNvSpPr txBox="1"/>
          <p:nvPr/>
        </p:nvSpPr>
        <p:spPr>
          <a:xfrm>
            <a:off x="1115388" y="3358190"/>
            <a:ext cx="3701120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投放平台</a:t>
            </a:r>
            <a:r>
              <a:rPr lang="zh-CN" altLang="en-US" sz="1800" dirty="0">
                <a:latin typeface="+mj-ea"/>
                <a:ea typeface="+mj-ea"/>
              </a:rPr>
              <a:t>介绍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与保障系统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325490-89A2-5641-9880-6690835A8FFD}"/>
              </a:ext>
            </a:extLst>
          </p:cNvPr>
          <p:cNvSpPr txBox="1"/>
          <p:nvPr/>
        </p:nvSpPr>
        <p:spPr>
          <a:xfrm>
            <a:off x="1115388" y="4556060"/>
            <a:ext cx="3701120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投放平台运行情况汇总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59768F-0C3F-5343-A621-4037B2A05945}"/>
              </a:ext>
            </a:extLst>
          </p:cNvPr>
          <p:cNvSpPr txBox="1"/>
          <p:nvPr/>
        </p:nvSpPr>
        <p:spPr>
          <a:xfrm>
            <a:off x="1115388" y="5154995"/>
            <a:ext cx="3701120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2021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年规划与展望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386C5DA-E88E-8745-ADBB-BEA636F1EBC2}"/>
              </a:ext>
            </a:extLst>
          </p:cNvPr>
          <p:cNvCxnSpPr>
            <a:cxnSpLocks/>
          </p:cNvCxnSpPr>
          <p:nvPr/>
        </p:nvCxnSpPr>
        <p:spPr>
          <a:xfrm>
            <a:off x="6168008" y="1083722"/>
            <a:ext cx="0" cy="4548936"/>
          </a:xfrm>
          <a:prstGeom prst="line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4714FA-1B79-744D-B049-D05D15FDC3F6}"/>
              </a:ext>
            </a:extLst>
          </p:cNvPr>
          <p:cNvSpPr txBox="1"/>
          <p:nvPr/>
        </p:nvSpPr>
        <p:spPr>
          <a:xfrm>
            <a:off x="6816080" y="2121591"/>
            <a:ext cx="4536504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lang="zh-CN" altLang="en-US" sz="1800" dirty="0">
                <a:latin typeface="+mj-ea"/>
                <a:ea typeface="+mj-ea"/>
              </a:rPr>
              <a:t>理解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投放的定位以及预期的收益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461ED9-841E-0748-9422-01CDC784CBAA}"/>
              </a:ext>
            </a:extLst>
          </p:cNvPr>
          <p:cNvSpPr txBox="1"/>
          <p:nvPr/>
        </p:nvSpPr>
        <p:spPr>
          <a:xfrm>
            <a:off x="6816080" y="2890138"/>
            <a:ext cx="4536504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初步熟悉投放平台的接入和使用流程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BAB340-FAA8-284E-9A51-A7491D348616}"/>
              </a:ext>
            </a:extLst>
          </p:cNvPr>
          <p:cNvSpPr txBox="1"/>
          <p:nvPr/>
        </p:nvSpPr>
        <p:spPr>
          <a:xfrm>
            <a:off x="6816080" y="3658685"/>
            <a:ext cx="4536504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indent="-285750">
              <a:buClr>
                <a:srgbClr val="FF7F41"/>
              </a:buClr>
              <a:buFont typeface="Wingdings" pitchFamily="2" charset="2"/>
              <a:buChar char="ü"/>
            </a:pPr>
            <a:r>
              <a:rPr lang="zh-CN" altLang="en-US" sz="1800" dirty="0">
                <a:latin typeface="+mj-ea"/>
                <a:ea typeface="+mj-ea"/>
              </a:rPr>
              <a:t>建立面向功能开发的思维模式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D47F36-3BBA-D44F-9265-EF8873770AF6}"/>
              </a:ext>
            </a:extLst>
          </p:cNvPr>
          <p:cNvSpPr txBox="1"/>
          <p:nvPr/>
        </p:nvSpPr>
        <p:spPr>
          <a:xfrm>
            <a:off x="1115388" y="1487506"/>
            <a:ext cx="2676356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国际化业务介绍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D1C349-E914-1846-A240-AC39CAD4C30D}"/>
              </a:ext>
            </a:extLst>
          </p:cNvPr>
          <p:cNvSpPr txBox="1"/>
          <p:nvPr/>
        </p:nvSpPr>
        <p:spPr>
          <a:xfrm>
            <a:off x="1115388" y="3957125"/>
            <a:ext cx="3701120" cy="468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接入流程与平台约束</a:t>
            </a:r>
          </a:p>
        </p:txBody>
      </p:sp>
    </p:spTree>
    <p:extLst>
      <p:ext uri="{BB962C8B-B14F-4D97-AF65-F5344CB8AC3E}">
        <p14:creationId xmlns:p14="http://schemas.microsoft.com/office/powerpoint/2010/main" val="30772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B8623B-B97D-8E42-A142-687CDA153F0C}"/>
              </a:ext>
            </a:extLst>
          </p:cNvPr>
          <p:cNvSpPr txBox="1"/>
          <p:nvPr/>
        </p:nvSpPr>
        <p:spPr>
          <a:xfrm>
            <a:off x="6495393" y="317412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B87B55-4DD5-A14E-A1EA-DAC83BFBBDD6}"/>
              </a:ext>
            </a:extLst>
          </p:cNvPr>
          <p:cNvSpPr txBox="1"/>
          <p:nvPr/>
        </p:nvSpPr>
        <p:spPr>
          <a:xfrm>
            <a:off x="6243145" y="334229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F3FEFE-FE35-F142-B200-A16E84DA48BD}"/>
              </a:ext>
            </a:extLst>
          </p:cNvPr>
          <p:cNvSpPr txBox="1"/>
          <p:nvPr/>
        </p:nvSpPr>
        <p:spPr>
          <a:xfrm>
            <a:off x="5611091" y="3441469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1979DE4-58AD-9E4D-9576-1E8CA3EDC1FC}"/>
              </a:ext>
            </a:extLst>
          </p:cNvPr>
          <p:cNvGrpSpPr/>
          <p:nvPr/>
        </p:nvGrpSpPr>
        <p:grpSpPr>
          <a:xfrm>
            <a:off x="1631504" y="1196752"/>
            <a:ext cx="2448272" cy="4577651"/>
            <a:chOff x="263352" y="1109505"/>
            <a:chExt cx="2448272" cy="457765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6837D8-9995-A34D-B58E-D7DF1A3252AD}"/>
                </a:ext>
              </a:extLst>
            </p:cNvPr>
            <p:cNvSpPr txBox="1"/>
            <p:nvPr/>
          </p:nvSpPr>
          <p:spPr>
            <a:xfrm>
              <a:off x="983432" y="2246323"/>
              <a:ext cx="1728192" cy="395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chenmengyuan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DBCD435-0AFB-1446-A9CE-5B0669652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2174315"/>
              <a:ext cx="540000" cy="54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43DE32D-8F5E-264F-B69D-40730487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3038411"/>
              <a:ext cx="540000" cy="540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5DFFBAD-B96B-784F-9AFD-E318D271BA2B}"/>
                </a:ext>
              </a:extLst>
            </p:cNvPr>
            <p:cNvSpPr txBox="1"/>
            <p:nvPr/>
          </p:nvSpPr>
          <p:spPr>
            <a:xfrm>
              <a:off x="983432" y="3149440"/>
              <a:ext cx="1728192" cy="395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liumingwei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538778-6222-F947-9402-3232A8501D26}"/>
                </a:ext>
              </a:extLst>
            </p:cNvPr>
            <p:cNvSpPr txBox="1"/>
            <p:nvPr/>
          </p:nvSpPr>
          <p:spPr>
            <a:xfrm>
              <a:off x="263352" y="1109505"/>
              <a:ext cx="1332148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联系我们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DF3ACEC-FD1A-D449-97FF-5F514F75EB0E}"/>
                </a:ext>
              </a:extLst>
            </p:cNvPr>
            <p:cNvSpPr txBox="1"/>
            <p:nvPr/>
          </p:nvSpPr>
          <p:spPr>
            <a:xfrm>
              <a:off x="263352" y="4553060"/>
              <a:ext cx="1332148" cy="36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PM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7AB23E7-DB52-104D-B048-7213C565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622" y="5147156"/>
              <a:ext cx="540000" cy="54000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F70039B-4B1F-EC46-A3E1-9959A1AA89B8}"/>
                </a:ext>
              </a:extLst>
            </p:cNvPr>
            <p:cNvSpPr txBox="1"/>
            <p:nvPr/>
          </p:nvSpPr>
          <p:spPr>
            <a:xfrm>
              <a:off x="983432" y="5219164"/>
              <a:ext cx="1728192" cy="395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liuxuefeng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69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88" y="491565"/>
            <a:ext cx="8013451" cy="389829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挑战与现状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5EB5CE-00F8-4A44-95DF-BAD16E904715}"/>
              </a:ext>
            </a:extLst>
          </p:cNvPr>
          <p:cNvGrpSpPr/>
          <p:nvPr/>
        </p:nvGrpSpPr>
        <p:grpSpPr>
          <a:xfrm>
            <a:off x="977587" y="2031057"/>
            <a:ext cx="4320480" cy="3780421"/>
            <a:chOff x="1144166" y="1736812"/>
            <a:chExt cx="4320480" cy="3780421"/>
          </a:xfrm>
          <a:noFill/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77D8770-44CC-2546-85BD-99BD55A447BC}"/>
                </a:ext>
              </a:extLst>
            </p:cNvPr>
            <p:cNvSpPr/>
            <p:nvPr/>
          </p:nvSpPr>
          <p:spPr>
            <a:xfrm>
              <a:off x="1144166" y="1736813"/>
              <a:ext cx="4320480" cy="3780420"/>
            </a:xfrm>
            <a:prstGeom prst="rect">
              <a:avLst/>
            </a:prstGeom>
            <a:grpFill/>
            <a:ln w="12700" cap="rnd">
              <a:noFill/>
              <a:round/>
            </a:ln>
            <a:effectLst/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2300" dirty="0">
                <a:noFill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05A8F7-C270-5840-A8F8-782A489B9888}"/>
                </a:ext>
              </a:extLst>
            </p:cNvPr>
            <p:cNvSpPr txBox="1"/>
            <p:nvPr/>
          </p:nvSpPr>
          <p:spPr>
            <a:xfrm>
              <a:off x="1324286" y="1741806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20</a:t>
              </a:r>
              <a:r>
                <a:rPr lang="en-US" altLang="zh-CN" sz="1200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国家和地区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5CE87C-2110-3C40-9156-D3F314A35B47}"/>
                </a:ext>
              </a:extLst>
            </p:cNvPr>
            <p:cNvSpPr txBox="1"/>
            <p:nvPr/>
          </p:nvSpPr>
          <p:spPr>
            <a:xfrm>
              <a:off x="3394466" y="1736812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40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品类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C234CF-D363-934E-91EF-D53E33C3AF75}"/>
                </a:ext>
              </a:extLst>
            </p:cNvPr>
            <p:cNvSpPr txBox="1"/>
            <p:nvPr/>
          </p:nvSpPr>
          <p:spPr>
            <a:xfrm>
              <a:off x="2404406" y="4167022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6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>
                  <a:latin typeface="+mj-ea"/>
                  <a:ea typeface="+mj-ea"/>
                </a:rPr>
                <a:t>LOCAL</a:t>
              </a:r>
              <a:r>
                <a:rPr lang="zh-CN" altLang="en-US" sz="1600" b="1" dirty="0">
                  <a:latin typeface="+mj-ea"/>
                  <a:ea typeface="+mj-ea"/>
                </a:rPr>
                <a:t>团队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CF07FE-8C84-B745-9594-C3CC577F55DC}"/>
                </a:ext>
              </a:extLst>
            </p:cNvPr>
            <p:cNvSpPr txBox="1"/>
            <p:nvPr/>
          </p:nvSpPr>
          <p:spPr>
            <a:xfrm>
              <a:off x="3394466" y="3087022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solidFill>
                    <a:srgbClr val="FF7C41"/>
                  </a:solidFill>
                  <a:latin typeface="+mj-ea"/>
                  <a:ea typeface="+mj-ea"/>
                </a:rPr>
                <a:t>X</a:t>
              </a:r>
              <a:r>
                <a:rPr lang="zh-CN" altLang="en-US" sz="1200" b="1" dirty="0">
                  <a:solidFill>
                    <a:srgbClr val="FF7C41"/>
                  </a:solidFill>
                  <a:latin typeface="+mj-ea"/>
                  <a:ea typeface="+mj-ea"/>
                </a:rPr>
                <a:t>个</a:t>
              </a:r>
              <a:endParaRPr lang="en-US" altLang="zh-CN" sz="1200" b="1" dirty="0">
                <a:solidFill>
                  <a:srgbClr val="FF7C41"/>
                </a:solidFill>
                <a:latin typeface="+mj-ea"/>
                <a:ea typeface="+mj-ea"/>
              </a:endParaRP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实验并行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E1132F-ED46-EF47-A2CF-DB875A6189EA}"/>
                </a:ext>
              </a:extLst>
            </p:cNvPr>
            <p:cNvSpPr txBox="1"/>
            <p:nvPr/>
          </p:nvSpPr>
          <p:spPr>
            <a:xfrm>
              <a:off x="1301450" y="3087023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400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业务需求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BB99C7F-5D8E-D441-B78E-152754378275}"/>
              </a:ext>
            </a:extLst>
          </p:cNvPr>
          <p:cNvSpPr txBox="1"/>
          <p:nvPr/>
        </p:nvSpPr>
        <p:spPr>
          <a:xfrm>
            <a:off x="2266826" y="1244585"/>
            <a:ext cx="1742002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+mj-ea"/>
                <a:ea typeface="+mj-ea"/>
              </a:rPr>
              <a:t>挑战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EFC3CC-534A-AE4D-A21D-22ED136A7659}"/>
              </a:ext>
            </a:extLst>
          </p:cNvPr>
          <p:cNvSpPr txBox="1"/>
          <p:nvPr/>
        </p:nvSpPr>
        <p:spPr>
          <a:xfrm>
            <a:off x="9480376" y="1123174"/>
            <a:ext cx="2021712" cy="661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快速开国开品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PingFang SC Regular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30DCE91-4D5C-7E4D-9EC0-DEF1517391F8}"/>
              </a:ext>
            </a:extLst>
          </p:cNvPr>
          <p:cNvCxnSpPr>
            <a:cxnSpLocks/>
          </p:cNvCxnSpPr>
          <p:nvPr/>
        </p:nvCxnSpPr>
        <p:spPr>
          <a:xfrm>
            <a:off x="5456573" y="1454164"/>
            <a:ext cx="347459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0A57431-B89A-474A-9C76-B5819F373120}"/>
              </a:ext>
            </a:extLst>
          </p:cNvPr>
          <p:cNvSpPr txBox="1"/>
          <p:nvPr/>
        </p:nvSpPr>
        <p:spPr>
          <a:xfrm>
            <a:off x="6579471" y="970522"/>
            <a:ext cx="1228796" cy="548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/>
              </a:rPr>
              <a:t>功能复用</a:t>
            </a:r>
          </a:p>
        </p:txBody>
      </p:sp>
    </p:spTree>
    <p:extLst>
      <p:ext uri="{BB962C8B-B14F-4D97-AF65-F5344CB8AC3E}">
        <p14:creationId xmlns:p14="http://schemas.microsoft.com/office/powerpoint/2010/main" val="25579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13" y="476671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解决方案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84A783-65B9-8C4C-84FC-4A68EEAE7DD8}"/>
              </a:ext>
            </a:extLst>
          </p:cNvPr>
          <p:cNvGrpSpPr/>
          <p:nvPr/>
        </p:nvGrpSpPr>
        <p:grpSpPr>
          <a:xfrm>
            <a:off x="841391" y="1648975"/>
            <a:ext cx="5418906" cy="3452129"/>
            <a:chOff x="841391" y="1648975"/>
            <a:chExt cx="5418906" cy="3452129"/>
          </a:xfrm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3DA3A4C7-F551-144D-8BB4-F32A00945CF1}"/>
                </a:ext>
              </a:extLst>
            </p:cNvPr>
            <p:cNvSpPr/>
            <p:nvPr/>
          </p:nvSpPr>
          <p:spPr>
            <a:xfrm rot="5400000">
              <a:off x="760391" y="1729975"/>
              <a:ext cx="1242000" cy="1080000"/>
            </a:xfrm>
            <a:prstGeom prst="hexagon">
              <a:avLst/>
            </a:prstGeom>
            <a:solidFill>
              <a:schemeClr val="accent6">
                <a:lumMod val="25000"/>
                <a:lumOff val="75000"/>
              </a:schemeClr>
            </a:solidFill>
            <a:ln w="38100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vert270" lIns="45719" rIns="45719" rtlCol="0" anchor="ctr"/>
            <a:lstStyle/>
            <a:p>
              <a:pPr lvl="0" algn="ctr"/>
              <a:r>
                <a:rPr lang="en-US" altLang="zh-CN" sz="1100" dirty="0">
                  <a:solidFill>
                    <a:schemeClr val="tx1"/>
                  </a:solidFill>
                  <a:latin typeface="+mj-ea"/>
                  <a:ea typeface="+mj-ea"/>
                </a:rPr>
                <a:t>BizConfig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5F5C4C8-8CFC-DD4D-A92E-AE6B9EFD065D}"/>
                </a:ext>
              </a:extLst>
            </p:cNvPr>
            <p:cNvSpPr txBox="1"/>
            <p:nvPr/>
          </p:nvSpPr>
          <p:spPr>
            <a:xfrm>
              <a:off x="2223324" y="1673652"/>
              <a:ext cx="2408783" cy="1183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可维护性极差</a:t>
              </a:r>
              <a:endPara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变更配置需要上线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无法支持放量和实验</a:t>
              </a:r>
            </a:p>
          </p:txBody>
        </p:sp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D3B3CE6E-1B68-174E-87F5-6AB6F7A8AC19}"/>
                </a:ext>
              </a:extLst>
            </p:cNvPr>
            <p:cNvSpPr/>
            <p:nvPr/>
          </p:nvSpPr>
          <p:spPr>
            <a:xfrm rot="5400000">
              <a:off x="760391" y="3940104"/>
              <a:ext cx="1242000" cy="1080000"/>
            </a:xfrm>
            <a:prstGeom prst="hexagon">
              <a:avLst/>
            </a:prstGeom>
            <a:solidFill>
              <a:schemeClr val="accent6">
                <a:lumMod val="25000"/>
                <a:lumOff val="75000"/>
              </a:schemeClr>
            </a:solidFill>
            <a:ln w="38100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vert270" lIns="45719" rIns="45719" rtlCol="0" anchor="ctr"/>
            <a:lstStyle/>
            <a:p>
              <a:pPr lvl="0" algn="ctr"/>
              <a:r>
                <a:rPr lang="en-US" altLang="zh-CN" sz="1200" dirty="0">
                  <a:solidFill>
                    <a:schemeClr val="tx1"/>
                  </a:solidFill>
                  <a:latin typeface="+mj-ea"/>
                  <a:ea typeface="+mj-ea"/>
                </a:rPr>
                <a:t>Apollo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65BA77E-7534-B84F-8A11-3318DC186BD5}"/>
                </a:ext>
              </a:extLst>
            </p:cNvPr>
            <p:cNvSpPr txBox="1"/>
            <p:nvPr/>
          </p:nvSpPr>
          <p:spPr>
            <a:xfrm>
              <a:off x="2223324" y="3951347"/>
              <a:ext cx="4036973" cy="10575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基础平台，存在配置隔离问题</a:t>
              </a:r>
              <a:endPara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ea"/>
                <a:ea typeface="+mj-ea"/>
                <a:sym typeface="PingFang SC Regular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过多的技术性概念杂糅在平台中，不是一个面向运营的平台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功能零散，与国际化业务贴合度较低</a:t>
              </a:r>
              <a:endPara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过多的开关、实验等导致接口的可维护性变差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67A4639-1E64-C44D-8ED0-EF612F227AA8}"/>
              </a:ext>
            </a:extLst>
          </p:cNvPr>
          <p:cNvGrpSpPr/>
          <p:nvPr/>
        </p:nvGrpSpPr>
        <p:grpSpPr>
          <a:xfrm>
            <a:off x="6829981" y="1777318"/>
            <a:ext cx="5170675" cy="3523890"/>
            <a:chOff x="6829981" y="1777318"/>
            <a:chExt cx="5170675" cy="3523890"/>
          </a:xfrm>
        </p:grpSpPr>
        <p:sp>
          <p:nvSpPr>
            <p:cNvPr id="7" name="云形 6">
              <a:extLst>
                <a:ext uri="{FF2B5EF4-FFF2-40B4-BE49-F238E27FC236}">
                  <a16:creationId xmlns:a16="http://schemas.microsoft.com/office/drawing/2014/main" id="{6EC8B792-1BF0-4C41-B9D7-DBB953A09705}"/>
                </a:ext>
              </a:extLst>
            </p:cNvPr>
            <p:cNvSpPr/>
            <p:nvPr/>
          </p:nvSpPr>
          <p:spPr>
            <a:xfrm>
              <a:off x="8314347" y="1777318"/>
              <a:ext cx="1982816" cy="1080000"/>
            </a:xfrm>
            <a:prstGeom prst="cloud">
              <a:avLst/>
            </a:prstGeom>
            <a:solidFill>
              <a:srgbClr val="FF7F41"/>
            </a:solidFill>
            <a:ln w="381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PingFang HK Regular"/>
                  <a:sym typeface="PingFang HK Regular"/>
                </a:rPr>
                <a:t>投放平台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1B92DFB-9DEA-454B-AF56-42C10B41E424}"/>
                </a:ext>
              </a:extLst>
            </p:cNvPr>
            <p:cNvSpPr txBox="1"/>
            <p:nvPr/>
          </p:nvSpPr>
          <p:spPr>
            <a:xfrm>
              <a:off x="6829981" y="2951859"/>
              <a:ext cx="5170675" cy="2349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专为国际化业务打造，贴近业务，为业务解决实际问题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提供面向运营和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PM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的可视化功能管理页面，解决功能放量进度模糊和推广困难的问题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  <a:p>
              <a:pPr marL="228600" marR="0" indent="-22860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在不增加接入成本的情况下为业务提供多种实用功能，例如快速实验等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6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491565"/>
            <a:ext cx="8013451" cy="389829"/>
          </a:xfrm>
        </p:spPr>
        <p:txBody>
          <a:bodyPr anchor="ctr">
            <a:normAutofit fontScale="90000"/>
          </a:bodyPr>
          <a:lstStyle/>
          <a:p>
            <a:r>
              <a:rPr kumimoji="1" lang="en-US" altLang="zh-CN" sz="2400" dirty="0"/>
              <a:t>『</a:t>
            </a:r>
            <a:r>
              <a:rPr kumimoji="1" lang="zh-CN" altLang="en-US" sz="2400" dirty="0"/>
              <a:t>投放</a:t>
            </a:r>
            <a:r>
              <a:rPr kumimoji="1" lang="en-US" altLang="zh-CN" sz="2400" dirty="0"/>
              <a:t>』</a:t>
            </a:r>
            <a:r>
              <a:rPr kumimoji="1" lang="zh-CN" altLang="en-US" sz="2400" dirty="0"/>
              <a:t>与</a:t>
            </a:r>
            <a:r>
              <a:rPr kumimoji="1" lang="en-US" altLang="zh-CN" sz="2400" dirty="0"/>
              <a:t>『</a:t>
            </a:r>
            <a:r>
              <a:rPr kumimoji="1" lang="zh-CN" altLang="en-US" sz="2400" dirty="0"/>
              <a:t>投放平台</a:t>
            </a:r>
            <a:r>
              <a:rPr kumimoji="1" lang="en-US" altLang="zh-CN" sz="2400" dirty="0"/>
              <a:t>』</a:t>
            </a:r>
            <a:endParaRPr kumimoji="1" lang="zh-CN" altLang="en-US"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C7442-02B5-EB41-B937-50CF2DB17797}"/>
              </a:ext>
            </a:extLst>
          </p:cNvPr>
          <p:cNvGrpSpPr/>
          <p:nvPr/>
        </p:nvGrpSpPr>
        <p:grpSpPr>
          <a:xfrm>
            <a:off x="116414" y="1666903"/>
            <a:ext cx="6200717" cy="2893951"/>
            <a:chOff x="116414" y="1666903"/>
            <a:chExt cx="6200717" cy="289395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110D43-5AA4-BB4F-A964-64D0B64C1758}"/>
                </a:ext>
              </a:extLst>
            </p:cNvPr>
            <p:cNvSpPr txBox="1"/>
            <p:nvPr/>
          </p:nvSpPr>
          <p:spPr>
            <a:xfrm>
              <a:off x="116414" y="1666903"/>
              <a:ext cx="6200717" cy="683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投放：</a:t>
              </a: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rgbClr val="FF7C41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符合国际化业务场景的</a:t>
              </a:r>
              <a:r>
                <a:rPr kumimoji="0" lang="zh-CN" altLang="en-US" sz="28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功能</a:t>
              </a: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rgbClr val="FF7C41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交付</a:t>
              </a:r>
              <a:r>
                <a:rPr kumimoji="0" lang="zh-CN" altLang="en-US" sz="28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标准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139B7AC-5D5C-8D48-9528-ED995E0C9ACE}"/>
                </a:ext>
              </a:extLst>
            </p:cNvPr>
            <p:cNvSpPr txBox="1"/>
            <p:nvPr/>
          </p:nvSpPr>
          <p:spPr>
            <a:xfrm>
              <a:off x="1199456" y="2622152"/>
              <a:ext cx="324036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独立、完整且可描述的功能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0F15A4-B160-0743-B21A-20083488262C}"/>
                </a:ext>
              </a:extLst>
            </p:cNvPr>
            <p:cNvSpPr txBox="1"/>
            <p:nvPr/>
          </p:nvSpPr>
          <p:spPr>
            <a:xfrm>
              <a:off x="1199456" y="3321503"/>
              <a:ext cx="324036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在地区</a:t>
              </a: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/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品类上其特性有明显区别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D6A4B3B-6D95-D643-BE7C-E9B12C502DC0}"/>
                </a:ext>
              </a:extLst>
            </p:cNvPr>
            <p:cNvSpPr txBox="1"/>
            <p:nvPr/>
          </p:nvSpPr>
          <p:spPr>
            <a:xfrm>
              <a:off x="1199456" y="4020854"/>
              <a:ext cx="324036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适配复杂的放量、实验场景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4F61875-B322-E441-BC8C-BBD7F37BC2AB}"/>
              </a:ext>
            </a:extLst>
          </p:cNvPr>
          <p:cNvGrpSpPr/>
          <p:nvPr/>
        </p:nvGrpSpPr>
        <p:grpSpPr>
          <a:xfrm>
            <a:off x="5519936" y="1812948"/>
            <a:ext cx="6252178" cy="3374569"/>
            <a:chOff x="5519936" y="1812948"/>
            <a:chExt cx="6252178" cy="337456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61D2573-BAB6-E840-8FBA-CCB844721662}"/>
                </a:ext>
              </a:extLst>
            </p:cNvPr>
            <p:cNvGrpSpPr/>
            <p:nvPr/>
          </p:nvGrpSpPr>
          <p:grpSpPr>
            <a:xfrm>
              <a:off x="5519936" y="1812948"/>
              <a:ext cx="6252178" cy="3374569"/>
              <a:chOff x="5519936" y="1812948"/>
              <a:chExt cx="6252178" cy="3374569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BF13232-6E5A-D743-8988-D5DD804E4F9A}"/>
                  </a:ext>
                </a:extLst>
              </p:cNvPr>
              <p:cNvSpPr txBox="1"/>
              <p:nvPr/>
            </p:nvSpPr>
            <p:spPr>
              <a:xfrm>
                <a:off x="5519936" y="4503741"/>
                <a:ext cx="6252178" cy="6837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FillTx/>
                    <a:latin typeface="+mj-ea"/>
                    <a:ea typeface="+mj-ea"/>
                    <a:cs typeface="PingFang SC Regular"/>
                    <a:sym typeface="PingFang SC Regular"/>
                  </a:rPr>
                  <a:t>投放平台：</a:t>
                </a:r>
                <a:r>
                  <a:rPr kumimoji="0" lang="zh-CN" altLang="en-US" sz="2400" b="1" i="0" u="none" strike="noStrike" cap="none" spc="0" normalizeH="0" baseline="0" dirty="0">
                    <a:ln>
                      <a:noFill/>
                    </a:ln>
                    <a:solidFill>
                      <a:srgbClr val="FF7C41"/>
                    </a:solidFill>
                    <a:effectLst/>
                    <a:uFillTx/>
                    <a:latin typeface="+mj-ea"/>
                    <a:ea typeface="+mj-ea"/>
                    <a:cs typeface="PingFang SC Regular"/>
                    <a:sym typeface="PingFang SC Regular"/>
                  </a:rPr>
                  <a:t>一站式功能管理、展示和推广平台</a:t>
                </a: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0F2DACC-7FCB-0247-A7E0-CDA50E3FBA5C}"/>
                  </a:ext>
                </a:extLst>
              </p:cNvPr>
              <p:cNvGrpSpPr/>
              <p:nvPr/>
            </p:nvGrpSpPr>
            <p:grpSpPr>
              <a:xfrm>
                <a:off x="7180906" y="1812948"/>
                <a:ext cx="4064000" cy="2385373"/>
                <a:chOff x="7180906" y="1812948"/>
                <a:chExt cx="4064000" cy="2385373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4FDE01A8-6694-544D-9B16-4EA489A9D43E}"/>
                    </a:ext>
                  </a:extLst>
                </p:cNvPr>
                <p:cNvSpPr/>
                <p:nvPr/>
              </p:nvSpPr>
              <p:spPr>
                <a:xfrm>
                  <a:off x="7180906" y="1812948"/>
                  <a:ext cx="4064000" cy="2385373"/>
                </a:xfrm>
                <a:prstGeom prst="rect">
                  <a:avLst/>
                </a:prstGeom>
                <a:noFill/>
              </p:spPr>
            </p:sp>
            <p:sp>
              <p:nvSpPr>
                <p:cNvPr id="13" name="任意形状 12">
                  <a:extLst>
                    <a:ext uri="{FF2B5EF4-FFF2-40B4-BE49-F238E27FC236}">
                      <a16:creationId xmlns:a16="http://schemas.microsoft.com/office/drawing/2014/main" id="{119E3AC6-A61C-D748-92C2-5595889743B1}"/>
                    </a:ext>
                  </a:extLst>
                </p:cNvPr>
                <p:cNvSpPr/>
                <p:nvPr/>
              </p:nvSpPr>
              <p:spPr>
                <a:xfrm>
                  <a:off x="8595765" y="1812985"/>
                  <a:ext cx="1234281" cy="617140"/>
                </a:xfrm>
                <a:custGeom>
                  <a:avLst/>
                  <a:gdLst>
                    <a:gd name="connsiteX0" fmla="*/ 0 w 1234281"/>
                    <a:gd name="connsiteY0" fmla="*/ 61714 h 617140"/>
                    <a:gd name="connsiteX1" fmla="*/ 61714 w 1234281"/>
                    <a:gd name="connsiteY1" fmla="*/ 0 h 617140"/>
                    <a:gd name="connsiteX2" fmla="*/ 1172567 w 1234281"/>
                    <a:gd name="connsiteY2" fmla="*/ 0 h 617140"/>
                    <a:gd name="connsiteX3" fmla="*/ 1234281 w 1234281"/>
                    <a:gd name="connsiteY3" fmla="*/ 61714 h 617140"/>
                    <a:gd name="connsiteX4" fmla="*/ 1234281 w 1234281"/>
                    <a:gd name="connsiteY4" fmla="*/ 555426 h 617140"/>
                    <a:gd name="connsiteX5" fmla="*/ 1172567 w 1234281"/>
                    <a:gd name="connsiteY5" fmla="*/ 617140 h 617140"/>
                    <a:gd name="connsiteX6" fmla="*/ 61714 w 1234281"/>
                    <a:gd name="connsiteY6" fmla="*/ 617140 h 617140"/>
                    <a:gd name="connsiteX7" fmla="*/ 0 w 1234281"/>
                    <a:gd name="connsiteY7" fmla="*/ 555426 h 617140"/>
                    <a:gd name="connsiteX8" fmla="*/ 0 w 1234281"/>
                    <a:gd name="connsiteY8" fmla="*/ 61714 h 61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4281" h="617140">
                      <a:moveTo>
                        <a:pt x="0" y="61714"/>
                      </a:moveTo>
                      <a:cubicBezTo>
                        <a:pt x="0" y="27630"/>
                        <a:pt x="27630" y="0"/>
                        <a:pt x="61714" y="0"/>
                      </a:cubicBezTo>
                      <a:lnTo>
                        <a:pt x="1172567" y="0"/>
                      </a:lnTo>
                      <a:cubicBezTo>
                        <a:pt x="1206651" y="0"/>
                        <a:pt x="1234281" y="27630"/>
                        <a:pt x="1234281" y="61714"/>
                      </a:cubicBezTo>
                      <a:lnTo>
                        <a:pt x="1234281" y="555426"/>
                      </a:lnTo>
                      <a:cubicBezTo>
                        <a:pt x="1234281" y="589510"/>
                        <a:pt x="1206651" y="617140"/>
                        <a:pt x="1172567" y="617140"/>
                      </a:cubicBezTo>
                      <a:lnTo>
                        <a:pt x="61714" y="617140"/>
                      </a:lnTo>
                      <a:cubicBezTo>
                        <a:pt x="27630" y="617140"/>
                        <a:pt x="0" y="589510"/>
                        <a:pt x="0" y="555426"/>
                      </a:cubicBezTo>
                      <a:lnTo>
                        <a:pt x="0" y="6171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71415" tIns="71415" rIns="71415" bIns="71415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400" kern="1200" dirty="0">
                      <a:latin typeface="+mj-ea"/>
                      <a:ea typeface="+mj-ea"/>
                    </a:rPr>
                    <a:t>放量</a:t>
                  </a:r>
                </a:p>
              </p:txBody>
            </p:sp>
            <p:sp>
              <p:nvSpPr>
                <p:cNvPr id="14" name="任意形状 13">
                  <a:extLst>
                    <a:ext uri="{FF2B5EF4-FFF2-40B4-BE49-F238E27FC236}">
                      <a16:creationId xmlns:a16="http://schemas.microsoft.com/office/drawing/2014/main" id="{ADB60F58-36E9-B049-B833-36514E02652D}"/>
                    </a:ext>
                  </a:extLst>
                </p:cNvPr>
                <p:cNvSpPr/>
                <p:nvPr/>
              </p:nvSpPr>
              <p:spPr>
                <a:xfrm rot="3600000">
                  <a:off x="9400364" y="2897634"/>
                  <a:ext cx="645928" cy="215999"/>
                </a:xfrm>
                <a:custGeom>
                  <a:avLst/>
                  <a:gdLst>
                    <a:gd name="connsiteX0" fmla="*/ 0 w 645928"/>
                    <a:gd name="connsiteY0" fmla="*/ 108000 h 215999"/>
                    <a:gd name="connsiteX1" fmla="*/ 108000 w 645928"/>
                    <a:gd name="connsiteY1" fmla="*/ 0 h 215999"/>
                    <a:gd name="connsiteX2" fmla="*/ 108000 w 645928"/>
                    <a:gd name="connsiteY2" fmla="*/ 43200 h 215999"/>
                    <a:gd name="connsiteX3" fmla="*/ 537929 w 645928"/>
                    <a:gd name="connsiteY3" fmla="*/ 43200 h 215999"/>
                    <a:gd name="connsiteX4" fmla="*/ 537929 w 645928"/>
                    <a:gd name="connsiteY4" fmla="*/ 0 h 215999"/>
                    <a:gd name="connsiteX5" fmla="*/ 645928 w 645928"/>
                    <a:gd name="connsiteY5" fmla="*/ 108000 h 215999"/>
                    <a:gd name="connsiteX6" fmla="*/ 537929 w 645928"/>
                    <a:gd name="connsiteY6" fmla="*/ 215999 h 215999"/>
                    <a:gd name="connsiteX7" fmla="*/ 537929 w 645928"/>
                    <a:gd name="connsiteY7" fmla="*/ 172799 h 215999"/>
                    <a:gd name="connsiteX8" fmla="*/ 108000 w 645928"/>
                    <a:gd name="connsiteY8" fmla="*/ 172799 h 215999"/>
                    <a:gd name="connsiteX9" fmla="*/ 108000 w 645928"/>
                    <a:gd name="connsiteY9" fmla="*/ 215999 h 215999"/>
                    <a:gd name="connsiteX10" fmla="*/ 0 w 645928"/>
                    <a:gd name="connsiteY10" fmla="*/ 108000 h 215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45928" h="215999">
                      <a:moveTo>
                        <a:pt x="0" y="108000"/>
                      </a:moveTo>
                      <a:lnTo>
                        <a:pt x="108000" y="0"/>
                      </a:lnTo>
                      <a:lnTo>
                        <a:pt x="108000" y="43200"/>
                      </a:lnTo>
                      <a:lnTo>
                        <a:pt x="537929" y="43200"/>
                      </a:lnTo>
                      <a:lnTo>
                        <a:pt x="537929" y="0"/>
                      </a:lnTo>
                      <a:lnTo>
                        <a:pt x="645928" y="108000"/>
                      </a:lnTo>
                      <a:lnTo>
                        <a:pt x="537929" y="215999"/>
                      </a:lnTo>
                      <a:lnTo>
                        <a:pt x="537929" y="172799"/>
                      </a:lnTo>
                      <a:lnTo>
                        <a:pt x="108000" y="172799"/>
                      </a:lnTo>
                      <a:lnTo>
                        <a:pt x="108000" y="215999"/>
                      </a:lnTo>
                      <a:lnTo>
                        <a:pt x="0" y="10800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800" tIns="43199" rIns="64799" bIns="4320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CN" altLang="en-US" sz="900" kern="1200"/>
                </a:p>
              </p:txBody>
            </p:sp>
            <p:sp>
              <p:nvSpPr>
                <p:cNvPr id="15" name="任意形状 14">
                  <a:extLst>
                    <a:ext uri="{FF2B5EF4-FFF2-40B4-BE49-F238E27FC236}">
                      <a16:creationId xmlns:a16="http://schemas.microsoft.com/office/drawing/2014/main" id="{D82414A6-C783-7944-A91B-4C63576C0507}"/>
                    </a:ext>
                  </a:extLst>
                </p:cNvPr>
                <p:cNvSpPr/>
                <p:nvPr/>
              </p:nvSpPr>
              <p:spPr>
                <a:xfrm>
                  <a:off x="9616611" y="3581142"/>
                  <a:ext cx="1234281" cy="617140"/>
                </a:xfrm>
                <a:custGeom>
                  <a:avLst/>
                  <a:gdLst>
                    <a:gd name="connsiteX0" fmla="*/ 0 w 1234281"/>
                    <a:gd name="connsiteY0" fmla="*/ 61714 h 617140"/>
                    <a:gd name="connsiteX1" fmla="*/ 61714 w 1234281"/>
                    <a:gd name="connsiteY1" fmla="*/ 0 h 617140"/>
                    <a:gd name="connsiteX2" fmla="*/ 1172567 w 1234281"/>
                    <a:gd name="connsiteY2" fmla="*/ 0 h 617140"/>
                    <a:gd name="connsiteX3" fmla="*/ 1234281 w 1234281"/>
                    <a:gd name="connsiteY3" fmla="*/ 61714 h 617140"/>
                    <a:gd name="connsiteX4" fmla="*/ 1234281 w 1234281"/>
                    <a:gd name="connsiteY4" fmla="*/ 555426 h 617140"/>
                    <a:gd name="connsiteX5" fmla="*/ 1172567 w 1234281"/>
                    <a:gd name="connsiteY5" fmla="*/ 617140 h 617140"/>
                    <a:gd name="connsiteX6" fmla="*/ 61714 w 1234281"/>
                    <a:gd name="connsiteY6" fmla="*/ 617140 h 617140"/>
                    <a:gd name="connsiteX7" fmla="*/ 0 w 1234281"/>
                    <a:gd name="connsiteY7" fmla="*/ 555426 h 617140"/>
                    <a:gd name="connsiteX8" fmla="*/ 0 w 1234281"/>
                    <a:gd name="connsiteY8" fmla="*/ 61714 h 61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4281" h="617140">
                      <a:moveTo>
                        <a:pt x="0" y="61714"/>
                      </a:moveTo>
                      <a:cubicBezTo>
                        <a:pt x="0" y="27630"/>
                        <a:pt x="27630" y="0"/>
                        <a:pt x="61714" y="0"/>
                      </a:cubicBezTo>
                      <a:lnTo>
                        <a:pt x="1172567" y="0"/>
                      </a:lnTo>
                      <a:cubicBezTo>
                        <a:pt x="1206651" y="0"/>
                        <a:pt x="1234281" y="27630"/>
                        <a:pt x="1234281" y="61714"/>
                      </a:cubicBezTo>
                      <a:lnTo>
                        <a:pt x="1234281" y="555426"/>
                      </a:lnTo>
                      <a:cubicBezTo>
                        <a:pt x="1234281" y="589510"/>
                        <a:pt x="1206651" y="617140"/>
                        <a:pt x="1172567" y="617140"/>
                      </a:cubicBezTo>
                      <a:lnTo>
                        <a:pt x="61714" y="617140"/>
                      </a:lnTo>
                      <a:cubicBezTo>
                        <a:pt x="27630" y="617140"/>
                        <a:pt x="0" y="589510"/>
                        <a:pt x="0" y="555426"/>
                      </a:cubicBezTo>
                      <a:lnTo>
                        <a:pt x="0" y="6171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71415" tIns="71415" rIns="71415" bIns="71415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400" kern="1200" dirty="0">
                      <a:latin typeface="+mj-ea"/>
                      <a:ea typeface="+mj-ea"/>
                    </a:rPr>
                    <a:t>展示</a:t>
                  </a:r>
                </a:p>
              </p:txBody>
            </p:sp>
            <p:sp>
              <p:nvSpPr>
                <p:cNvPr id="16" name="任意形状 15">
                  <a:extLst>
                    <a:ext uri="{FF2B5EF4-FFF2-40B4-BE49-F238E27FC236}">
                      <a16:creationId xmlns:a16="http://schemas.microsoft.com/office/drawing/2014/main" id="{30E84E8B-98AA-B340-8FFD-75E89268C406}"/>
                    </a:ext>
                  </a:extLst>
                </p:cNvPr>
                <p:cNvSpPr/>
                <p:nvPr/>
              </p:nvSpPr>
              <p:spPr>
                <a:xfrm rot="21600000">
                  <a:off x="8889941" y="3781712"/>
                  <a:ext cx="645928" cy="216000"/>
                </a:xfrm>
                <a:custGeom>
                  <a:avLst/>
                  <a:gdLst>
                    <a:gd name="connsiteX0" fmla="*/ 0 w 645928"/>
                    <a:gd name="connsiteY0" fmla="*/ 108000 h 215999"/>
                    <a:gd name="connsiteX1" fmla="*/ 108000 w 645928"/>
                    <a:gd name="connsiteY1" fmla="*/ 0 h 215999"/>
                    <a:gd name="connsiteX2" fmla="*/ 108000 w 645928"/>
                    <a:gd name="connsiteY2" fmla="*/ 43200 h 215999"/>
                    <a:gd name="connsiteX3" fmla="*/ 537929 w 645928"/>
                    <a:gd name="connsiteY3" fmla="*/ 43200 h 215999"/>
                    <a:gd name="connsiteX4" fmla="*/ 537929 w 645928"/>
                    <a:gd name="connsiteY4" fmla="*/ 0 h 215999"/>
                    <a:gd name="connsiteX5" fmla="*/ 645928 w 645928"/>
                    <a:gd name="connsiteY5" fmla="*/ 108000 h 215999"/>
                    <a:gd name="connsiteX6" fmla="*/ 537929 w 645928"/>
                    <a:gd name="connsiteY6" fmla="*/ 215999 h 215999"/>
                    <a:gd name="connsiteX7" fmla="*/ 537929 w 645928"/>
                    <a:gd name="connsiteY7" fmla="*/ 172799 h 215999"/>
                    <a:gd name="connsiteX8" fmla="*/ 108000 w 645928"/>
                    <a:gd name="connsiteY8" fmla="*/ 172799 h 215999"/>
                    <a:gd name="connsiteX9" fmla="*/ 108000 w 645928"/>
                    <a:gd name="connsiteY9" fmla="*/ 215999 h 215999"/>
                    <a:gd name="connsiteX10" fmla="*/ 0 w 645928"/>
                    <a:gd name="connsiteY10" fmla="*/ 108000 h 215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45928" h="215999">
                      <a:moveTo>
                        <a:pt x="645928" y="107999"/>
                      </a:moveTo>
                      <a:lnTo>
                        <a:pt x="537928" y="215998"/>
                      </a:lnTo>
                      <a:lnTo>
                        <a:pt x="537928" y="172798"/>
                      </a:lnTo>
                      <a:lnTo>
                        <a:pt x="107999" y="172798"/>
                      </a:lnTo>
                      <a:lnTo>
                        <a:pt x="107999" y="215998"/>
                      </a:lnTo>
                      <a:lnTo>
                        <a:pt x="0" y="107999"/>
                      </a:lnTo>
                      <a:lnTo>
                        <a:pt x="107999" y="1"/>
                      </a:lnTo>
                      <a:lnTo>
                        <a:pt x="107999" y="43201"/>
                      </a:lnTo>
                      <a:lnTo>
                        <a:pt x="537928" y="43201"/>
                      </a:lnTo>
                      <a:lnTo>
                        <a:pt x="537928" y="1"/>
                      </a:lnTo>
                      <a:lnTo>
                        <a:pt x="645928" y="107999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800" tIns="43201" rIns="64800" bIns="4320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CN" altLang="en-US" sz="900" kern="1200"/>
                </a:p>
              </p:txBody>
            </p:sp>
            <p:sp>
              <p:nvSpPr>
                <p:cNvPr id="18" name="任意形状 17">
                  <a:extLst>
                    <a:ext uri="{FF2B5EF4-FFF2-40B4-BE49-F238E27FC236}">
                      <a16:creationId xmlns:a16="http://schemas.microsoft.com/office/drawing/2014/main" id="{9E59D28D-5770-A84C-9DB4-97E8440D5EAC}"/>
                    </a:ext>
                  </a:extLst>
                </p:cNvPr>
                <p:cNvSpPr/>
                <p:nvPr/>
              </p:nvSpPr>
              <p:spPr>
                <a:xfrm>
                  <a:off x="7574919" y="3581142"/>
                  <a:ext cx="1234281" cy="617140"/>
                </a:xfrm>
                <a:custGeom>
                  <a:avLst/>
                  <a:gdLst>
                    <a:gd name="connsiteX0" fmla="*/ 0 w 1234281"/>
                    <a:gd name="connsiteY0" fmla="*/ 61714 h 617140"/>
                    <a:gd name="connsiteX1" fmla="*/ 61714 w 1234281"/>
                    <a:gd name="connsiteY1" fmla="*/ 0 h 617140"/>
                    <a:gd name="connsiteX2" fmla="*/ 1172567 w 1234281"/>
                    <a:gd name="connsiteY2" fmla="*/ 0 h 617140"/>
                    <a:gd name="connsiteX3" fmla="*/ 1234281 w 1234281"/>
                    <a:gd name="connsiteY3" fmla="*/ 61714 h 617140"/>
                    <a:gd name="connsiteX4" fmla="*/ 1234281 w 1234281"/>
                    <a:gd name="connsiteY4" fmla="*/ 555426 h 617140"/>
                    <a:gd name="connsiteX5" fmla="*/ 1172567 w 1234281"/>
                    <a:gd name="connsiteY5" fmla="*/ 617140 h 617140"/>
                    <a:gd name="connsiteX6" fmla="*/ 61714 w 1234281"/>
                    <a:gd name="connsiteY6" fmla="*/ 617140 h 617140"/>
                    <a:gd name="connsiteX7" fmla="*/ 0 w 1234281"/>
                    <a:gd name="connsiteY7" fmla="*/ 555426 h 617140"/>
                    <a:gd name="connsiteX8" fmla="*/ 0 w 1234281"/>
                    <a:gd name="connsiteY8" fmla="*/ 61714 h 61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4281" h="617140">
                      <a:moveTo>
                        <a:pt x="0" y="61714"/>
                      </a:moveTo>
                      <a:cubicBezTo>
                        <a:pt x="0" y="27630"/>
                        <a:pt x="27630" y="0"/>
                        <a:pt x="61714" y="0"/>
                      </a:cubicBezTo>
                      <a:lnTo>
                        <a:pt x="1172567" y="0"/>
                      </a:lnTo>
                      <a:cubicBezTo>
                        <a:pt x="1206651" y="0"/>
                        <a:pt x="1234281" y="27630"/>
                        <a:pt x="1234281" y="61714"/>
                      </a:cubicBezTo>
                      <a:lnTo>
                        <a:pt x="1234281" y="555426"/>
                      </a:lnTo>
                      <a:cubicBezTo>
                        <a:pt x="1234281" y="589510"/>
                        <a:pt x="1206651" y="617140"/>
                        <a:pt x="1172567" y="617140"/>
                      </a:cubicBezTo>
                      <a:lnTo>
                        <a:pt x="61714" y="617140"/>
                      </a:lnTo>
                      <a:cubicBezTo>
                        <a:pt x="27630" y="617140"/>
                        <a:pt x="0" y="589510"/>
                        <a:pt x="0" y="555426"/>
                      </a:cubicBezTo>
                      <a:lnTo>
                        <a:pt x="0" y="61714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71415" tIns="71415" rIns="71415" bIns="71415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1400" kern="1200" dirty="0">
                      <a:latin typeface="+mj-ea"/>
                      <a:ea typeface="+mj-ea"/>
                    </a:rPr>
                    <a:t>推广</a:t>
                  </a:r>
                </a:p>
              </p:txBody>
            </p:sp>
            <p:sp>
              <p:nvSpPr>
                <p:cNvPr id="19" name="任意形状 18">
                  <a:extLst>
                    <a:ext uri="{FF2B5EF4-FFF2-40B4-BE49-F238E27FC236}">
                      <a16:creationId xmlns:a16="http://schemas.microsoft.com/office/drawing/2014/main" id="{7B0819C9-C6E3-C14D-A584-5B44F9642CAF}"/>
                    </a:ext>
                  </a:extLst>
                </p:cNvPr>
                <p:cNvSpPr/>
                <p:nvPr/>
              </p:nvSpPr>
              <p:spPr>
                <a:xfrm rot="18000000">
                  <a:off x="8379519" y="2897634"/>
                  <a:ext cx="645928" cy="215999"/>
                </a:xfrm>
                <a:custGeom>
                  <a:avLst/>
                  <a:gdLst>
                    <a:gd name="connsiteX0" fmla="*/ 0 w 645928"/>
                    <a:gd name="connsiteY0" fmla="*/ 108000 h 215999"/>
                    <a:gd name="connsiteX1" fmla="*/ 108000 w 645928"/>
                    <a:gd name="connsiteY1" fmla="*/ 0 h 215999"/>
                    <a:gd name="connsiteX2" fmla="*/ 108000 w 645928"/>
                    <a:gd name="connsiteY2" fmla="*/ 43200 h 215999"/>
                    <a:gd name="connsiteX3" fmla="*/ 537929 w 645928"/>
                    <a:gd name="connsiteY3" fmla="*/ 43200 h 215999"/>
                    <a:gd name="connsiteX4" fmla="*/ 537929 w 645928"/>
                    <a:gd name="connsiteY4" fmla="*/ 0 h 215999"/>
                    <a:gd name="connsiteX5" fmla="*/ 645928 w 645928"/>
                    <a:gd name="connsiteY5" fmla="*/ 108000 h 215999"/>
                    <a:gd name="connsiteX6" fmla="*/ 537929 w 645928"/>
                    <a:gd name="connsiteY6" fmla="*/ 215999 h 215999"/>
                    <a:gd name="connsiteX7" fmla="*/ 537929 w 645928"/>
                    <a:gd name="connsiteY7" fmla="*/ 172799 h 215999"/>
                    <a:gd name="connsiteX8" fmla="*/ 108000 w 645928"/>
                    <a:gd name="connsiteY8" fmla="*/ 172799 h 215999"/>
                    <a:gd name="connsiteX9" fmla="*/ 108000 w 645928"/>
                    <a:gd name="connsiteY9" fmla="*/ 215999 h 215999"/>
                    <a:gd name="connsiteX10" fmla="*/ 0 w 645928"/>
                    <a:gd name="connsiteY10" fmla="*/ 108000 h 215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45928" h="215999">
                      <a:moveTo>
                        <a:pt x="0" y="108000"/>
                      </a:moveTo>
                      <a:lnTo>
                        <a:pt x="108000" y="0"/>
                      </a:lnTo>
                      <a:lnTo>
                        <a:pt x="108000" y="43200"/>
                      </a:lnTo>
                      <a:lnTo>
                        <a:pt x="537929" y="43200"/>
                      </a:lnTo>
                      <a:lnTo>
                        <a:pt x="537929" y="0"/>
                      </a:lnTo>
                      <a:lnTo>
                        <a:pt x="645928" y="108000"/>
                      </a:lnTo>
                      <a:lnTo>
                        <a:pt x="537929" y="215999"/>
                      </a:lnTo>
                      <a:lnTo>
                        <a:pt x="537929" y="172799"/>
                      </a:lnTo>
                      <a:lnTo>
                        <a:pt x="108000" y="172799"/>
                      </a:lnTo>
                      <a:lnTo>
                        <a:pt x="108000" y="215999"/>
                      </a:lnTo>
                      <a:lnTo>
                        <a:pt x="0" y="10800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4799" tIns="43199" rIns="64800" bIns="4320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zh-CN" altLang="en-US" sz="900" kern="1200"/>
                </a:p>
              </p:txBody>
            </p:sp>
          </p:grpSp>
        </p:grpSp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7E5D03B5-5857-F74C-9C3B-54D27512F6F6}"/>
                </a:ext>
              </a:extLst>
            </p:cNvPr>
            <p:cNvSpPr/>
            <p:nvPr/>
          </p:nvSpPr>
          <p:spPr>
            <a:xfrm>
              <a:off x="5753171" y="3319714"/>
              <a:ext cx="1133764" cy="429351"/>
            </a:xfrm>
            <a:prstGeom prst="rightArrow">
              <a:avLst/>
            </a:prstGeom>
            <a:solidFill>
              <a:schemeClr val="tx1">
                <a:alpha val="20000"/>
              </a:schemeClr>
            </a:solidFill>
            <a:ln w="38100">
              <a:noFill/>
              <a:miter lim="400000"/>
            </a:ln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2300" dirty="0">
                <a:noFill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6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65" y="509820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接入「</a:t>
            </a:r>
            <a:r>
              <a:rPr kumimoji="1" lang="zh-CN" altLang="en-US" sz="3100" dirty="0">
                <a:solidFill>
                  <a:srgbClr val="FF7F41"/>
                </a:solidFill>
              </a:rPr>
              <a:t>投放平台</a:t>
            </a:r>
            <a:r>
              <a:rPr kumimoji="1" lang="zh-CN" altLang="en-US" sz="2400" dirty="0"/>
              <a:t>」能带来什么好处？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B7CD39-FC94-A942-AD54-1EF53DB43D18}"/>
              </a:ext>
            </a:extLst>
          </p:cNvPr>
          <p:cNvSpPr txBox="1"/>
          <p:nvPr/>
        </p:nvSpPr>
        <p:spPr>
          <a:xfrm>
            <a:off x="1235665" y="2060848"/>
            <a:ext cx="7812663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lang="zh-CN" altLang="en-US" dirty="0">
                <a:latin typeface="+mj-ea"/>
                <a:ea typeface="+mj-ea"/>
              </a:rPr>
              <a:t>规范功能交付标准，统一功能操作方式，减少对</a:t>
            </a:r>
            <a:r>
              <a:rPr lang="en-US" altLang="zh-CN" dirty="0">
                <a:latin typeface="+mj-ea"/>
                <a:ea typeface="+mj-ea"/>
              </a:rPr>
              <a:t>PM&amp;</a:t>
            </a:r>
            <a:r>
              <a:rPr lang="zh-CN" altLang="en-US" dirty="0">
                <a:latin typeface="+mj-ea"/>
                <a:ea typeface="+mj-ea"/>
              </a:rPr>
              <a:t>运营沟通与习惯成本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28A475-95B1-AA46-BCA3-F581EF73778E}"/>
              </a:ext>
            </a:extLst>
          </p:cNvPr>
          <p:cNvSpPr txBox="1"/>
          <p:nvPr/>
        </p:nvSpPr>
        <p:spPr>
          <a:xfrm>
            <a:off x="1235665" y="3068960"/>
            <a:ext cx="7812663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更新颖的代码玩法，更加简洁的代码逻辑，拒绝一切与功能本身实现无关的放量、实验等逻辑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4079F84-6FD4-1B47-BF4A-13DF963E5CF8}"/>
              </a:ext>
            </a:extLst>
          </p:cNvPr>
          <p:cNvSpPr txBox="1"/>
          <p:nvPr/>
        </p:nvSpPr>
        <p:spPr>
          <a:xfrm>
            <a:off x="1235666" y="4077072"/>
            <a:ext cx="6516520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36FB082-03F8-3D44-AEB9-CD92BB957EA9}"/>
              </a:ext>
            </a:extLst>
          </p:cNvPr>
          <p:cNvSpPr txBox="1"/>
          <p:nvPr/>
        </p:nvSpPr>
        <p:spPr>
          <a:xfrm>
            <a:off x="1235664" y="4077072"/>
            <a:ext cx="8748768" cy="54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Wingdings" pitchFamily="2" charset="2"/>
              <a:buChar char="ü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形成面向功能开发的思考模式，锻炼功能抽象能力，大幅度的减少需求多次上线，提升系统稳定性</a:t>
            </a:r>
          </a:p>
        </p:txBody>
      </p:sp>
    </p:spTree>
    <p:extLst>
      <p:ext uri="{BB962C8B-B14F-4D97-AF65-F5344CB8AC3E}">
        <p14:creationId xmlns:p14="http://schemas.microsoft.com/office/powerpoint/2010/main" val="35063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FE19082-984F-3B4C-BED3-BB8F0C9F3F5F}"/>
              </a:ext>
            </a:extLst>
          </p:cNvPr>
          <p:cNvGrpSpPr/>
          <p:nvPr/>
        </p:nvGrpSpPr>
        <p:grpSpPr>
          <a:xfrm>
            <a:off x="4643377" y="1700808"/>
            <a:ext cx="2520000" cy="2851268"/>
            <a:chOff x="4643377" y="1700808"/>
            <a:chExt cx="2520000" cy="2851268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28F7B66F-E5FC-C942-B332-A1C110D20551}"/>
                </a:ext>
              </a:extLst>
            </p:cNvPr>
            <p:cNvSpPr/>
            <p:nvPr/>
          </p:nvSpPr>
          <p:spPr>
            <a:xfrm>
              <a:off x="4643377" y="1700808"/>
              <a:ext cx="1552635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为</a:t>
              </a:r>
              <a:r>
                <a:rPr lang="en-US" altLang="zh-CN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PM&amp;</a:t>
              </a:r>
              <a:r>
                <a:rPr lang="zh-CN" alt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运营打造</a:t>
              </a:r>
              <a:endPara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CA4E1DE-6CE3-6243-AD1A-8B5A90585DDB}"/>
                </a:ext>
              </a:extLst>
            </p:cNvPr>
            <p:cNvSpPr txBox="1"/>
            <p:nvPr/>
          </p:nvSpPr>
          <p:spPr>
            <a:xfrm>
              <a:off x="4643378" y="2780927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lang="zh-CN" altLang="en-US" dirty="0">
                  <a:latin typeface="+mj-ea"/>
                  <a:ea typeface="+mj-ea"/>
                </a:rPr>
                <a:t>功能分类管理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25477A-C11B-F142-9FE9-A0F113EE6BB0}"/>
                </a:ext>
              </a:extLst>
            </p:cNvPr>
            <p:cNvSpPr txBox="1"/>
            <p:nvPr/>
          </p:nvSpPr>
          <p:spPr>
            <a:xfrm>
              <a:off x="4643377" y="3397011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收益展示与放量统计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34919A-1571-C94D-B7F0-9A26B9113D27}"/>
                </a:ext>
              </a:extLst>
            </p:cNvPr>
            <p:cNvSpPr txBox="1"/>
            <p:nvPr/>
          </p:nvSpPr>
          <p:spPr>
            <a:xfrm>
              <a:off x="4643377" y="4012076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功能变更可感可审可回滚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C03C2A4-30B2-F944-B596-AE6CD9363A4B}"/>
              </a:ext>
            </a:extLst>
          </p:cNvPr>
          <p:cNvGrpSpPr/>
          <p:nvPr/>
        </p:nvGrpSpPr>
        <p:grpSpPr>
          <a:xfrm>
            <a:off x="8349869" y="1706564"/>
            <a:ext cx="2519999" cy="3460577"/>
            <a:chOff x="8349869" y="1706564"/>
            <a:chExt cx="2519999" cy="3460577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08EC72A-DA59-A740-A548-7A6A8ABAB7B7}"/>
                </a:ext>
              </a:extLst>
            </p:cNvPr>
            <p:cNvSpPr/>
            <p:nvPr/>
          </p:nvSpPr>
          <p:spPr>
            <a:xfrm>
              <a:off x="8349869" y="1706564"/>
              <a:ext cx="1286292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更多实用功能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E727474-381A-F44A-8B16-56DACA4C6DD0}"/>
                </a:ext>
              </a:extLst>
            </p:cNvPr>
            <p:cNvSpPr txBox="1"/>
            <p:nvPr/>
          </p:nvSpPr>
          <p:spPr>
            <a:xfrm>
              <a:off x="8349869" y="2780927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一次开发全球可用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0418FD8-B013-3D41-80BF-D561B5286042}"/>
                </a:ext>
              </a:extLst>
            </p:cNvPr>
            <p:cNvSpPr txBox="1"/>
            <p:nvPr/>
          </p:nvSpPr>
          <p:spPr>
            <a:xfrm>
              <a:off x="8349869" y="3397011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黑白名单</a:t>
              </a: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/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百分比灰度放量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EA6204E-98C7-0643-9C40-1D1D954E7B19}"/>
                </a:ext>
              </a:extLst>
            </p:cNvPr>
            <p:cNvSpPr txBox="1"/>
            <p:nvPr/>
          </p:nvSpPr>
          <p:spPr>
            <a:xfrm>
              <a:off x="8349869" y="4012076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lnSpcReduction="10000"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完美支持多个实验并行的复杂场景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B38CE32-391E-8349-884C-E6CF7D93CC14}"/>
                </a:ext>
              </a:extLst>
            </p:cNvPr>
            <p:cNvSpPr txBox="1"/>
            <p:nvPr/>
          </p:nvSpPr>
          <p:spPr>
            <a:xfrm>
              <a:off x="8349869" y="4627141"/>
              <a:ext cx="2519999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lnSpcReduction="10000"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性能达标、</a:t>
              </a:r>
              <a:r>
                <a:rPr lang="zh-CN" altLang="en-US" dirty="0">
                  <a:latin typeface="+mj-ea"/>
                  <a:ea typeface="+mj-ea"/>
                </a:rPr>
                <a:t>快速接入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、稳定可靠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5E469E-390B-2B4A-89BF-991922D8664E}"/>
              </a:ext>
            </a:extLst>
          </p:cNvPr>
          <p:cNvGrpSpPr/>
          <p:nvPr/>
        </p:nvGrpSpPr>
        <p:grpSpPr>
          <a:xfrm>
            <a:off x="1235682" y="1700808"/>
            <a:ext cx="2022137" cy="3466333"/>
            <a:chOff x="1235682" y="1700808"/>
            <a:chExt cx="2022137" cy="3466333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39AC5BB8-37AC-F749-A247-63BD90ED35BC}"/>
                </a:ext>
              </a:extLst>
            </p:cNvPr>
            <p:cNvSpPr/>
            <p:nvPr/>
          </p:nvSpPr>
          <p:spPr>
            <a:xfrm>
              <a:off x="1240970" y="1700808"/>
              <a:ext cx="1113750" cy="346052"/>
            </a:xfrm>
            <a:prstGeom prst="roundRect">
              <a:avLst/>
            </a:prstGeom>
            <a:solidFill>
              <a:srgbClr val="FF7F41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kumimoji="0" lang="zh-CN" altLang="en-US" b="0" i="0" u="none" strike="noStrike" cap="none" spc="0" normalizeH="0" baseline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+mj-ea"/>
                  <a:ea typeface="+mj-ea"/>
                  <a:sym typeface="PingFang SC Regular"/>
                </a:rPr>
                <a:t>更贴近业务</a:t>
              </a:r>
              <a:endParaRPr lang="zh-CN" altLang="en-US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B1EBA0A-9909-884C-AFD9-AD2A615866CE}"/>
                </a:ext>
              </a:extLst>
            </p:cNvPr>
            <p:cNvSpPr txBox="1"/>
            <p:nvPr/>
          </p:nvSpPr>
          <p:spPr>
            <a:xfrm>
              <a:off x="1241880" y="2780927"/>
              <a:ext cx="90000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lang="zh-CN" altLang="en-US" dirty="0">
                  <a:latin typeface="+mj-ea"/>
                  <a:ea typeface="+mj-ea"/>
                </a:rPr>
                <a:t>国家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825DEBA-1F82-CB40-980A-91C43D7EBFE0}"/>
                </a:ext>
              </a:extLst>
            </p:cNvPr>
            <p:cNvSpPr txBox="1"/>
            <p:nvPr/>
          </p:nvSpPr>
          <p:spPr>
            <a:xfrm>
              <a:off x="2357819" y="2780927"/>
              <a:ext cx="90000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品类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2B274A-F6AE-D447-B459-92A057E766B2}"/>
                </a:ext>
              </a:extLst>
            </p:cNvPr>
            <p:cNvSpPr txBox="1"/>
            <p:nvPr/>
          </p:nvSpPr>
          <p:spPr>
            <a:xfrm>
              <a:off x="1235682" y="3397011"/>
              <a:ext cx="90000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城市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F0A0DE3-F2F8-734B-81F1-FE57EF0502B3}"/>
                </a:ext>
              </a:extLst>
            </p:cNvPr>
            <p:cNvSpPr txBox="1"/>
            <p:nvPr/>
          </p:nvSpPr>
          <p:spPr>
            <a:xfrm>
              <a:off x="2354720" y="3397011"/>
              <a:ext cx="900000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区县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9FB7C1C-C204-164A-BCEF-68BF1753095B}"/>
                </a:ext>
              </a:extLst>
            </p:cNvPr>
            <p:cNvSpPr txBox="1"/>
            <p:nvPr/>
          </p:nvSpPr>
          <p:spPr>
            <a:xfrm>
              <a:off x="1235682" y="4013095"/>
              <a:ext cx="2019038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lnSpcReduction="10000"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lang="zh-CN" altLang="en-US" dirty="0">
                  <a:latin typeface="+mj-ea"/>
                  <a:ea typeface="+mj-ea"/>
                </a:rPr>
                <a:t>多种接入方式满足不同需求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E8D78D5-4090-224E-A9F8-3AB6F3879843}"/>
                </a:ext>
              </a:extLst>
            </p:cNvPr>
            <p:cNvSpPr txBox="1"/>
            <p:nvPr/>
          </p:nvSpPr>
          <p:spPr>
            <a:xfrm>
              <a:off x="1235682" y="4627141"/>
              <a:ext cx="2019038" cy="54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285750" marR="0" indent="-28575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buFont typeface="Wingdings" pitchFamily="2" charset="2"/>
                <a:buChar char="ü"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提升研发效率</a:t>
              </a: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65" y="509820"/>
            <a:ext cx="8013451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/>
              <a:t>更多的平台特性</a:t>
            </a:r>
          </a:p>
        </p:txBody>
      </p:sp>
    </p:spTree>
    <p:extLst>
      <p:ext uri="{BB962C8B-B14F-4D97-AF65-F5344CB8AC3E}">
        <p14:creationId xmlns:p14="http://schemas.microsoft.com/office/powerpoint/2010/main" val="19000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07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476671"/>
            <a:ext cx="7272808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>
                <a:solidFill>
                  <a:srgbClr val="FF7F41"/>
                </a:solidFill>
              </a:rPr>
              <a:t>司机主页菜单</a:t>
            </a:r>
            <a:r>
              <a:rPr kumimoji="1" lang="zh-CN" altLang="en-US" sz="2400" dirty="0"/>
              <a:t>：按地区放量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多实验并行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B41A5A-2C59-3448-A1C9-16F8973CEE4E}"/>
              </a:ext>
            </a:extLst>
          </p:cNvPr>
          <p:cNvGrpSpPr/>
          <p:nvPr/>
        </p:nvGrpSpPr>
        <p:grpSpPr>
          <a:xfrm>
            <a:off x="1199456" y="1484784"/>
            <a:ext cx="8517600" cy="4474800"/>
            <a:chOff x="1587240" y="1412406"/>
            <a:chExt cx="8518134" cy="447607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79048F2-C340-E840-A62C-BB7E1CD0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240" y="1412407"/>
              <a:ext cx="1995073" cy="4320000"/>
            </a:xfrm>
            <a:prstGeom prst="rect">
              <a:avLst/>
            </a:prstGeom>
          </p:spPr>
        </p:pic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E2F32B85-BC7C-814E-AEF4-68C0875BE7DC}"/>
                </a:ext>
              </a:extLst>
            </p:cNvPr>
            <p:cNvSpPr/>
            <p:nvPr/>
          </p:nvSpPr>
          <p:spPr>
            <a:xfrm>
              <a:off x="3516641" y="1412406"/>
              <a:ext cx="252028" cy="4320000"/>
            </a:xfrm>
            <a:prstGeom prst="leftBrac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9C4CB9B-5AFB-1B4D-9E1F-82945D90F720}"/>
                </a:ext>
              </a:extLst>
            </p:cNvPr>
            <p:cNvSpPr txBox="1"/>
            <p:nvPr/>
          </p:nvSpPr>
          <p:spPr>
            <a:xfrm>
              <a:off x="3863752" y="1412776"/>
              <a:ext cx="4267855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100+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条配置，在</a:t>
              </a: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MX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的多个城市进行放量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F9EFB-1871-9C4A-A801-3A4DCFE66C02}"/>
                </a:ext>
              </a:extLst>
            </p:cNvPr>
            <p:cNvSpPr txBox="1"/>
            <p:nvPr/>
          </p:nvSpPr>
          <p:spPr>
            <a:xfrm>
              <a:off x="3819387" y="3032407"/>
              <a:ext cx="5256585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lang="zh-CN" altLang="en-US" dirty="0">
                  <a:latin typeface="+mj-ea"/>
                  <a:ea typeface="+mj-ea"/>
                </a:rPr>
                <a:t>区分快车、</a:t>
              </a: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出租车、</a:t>
              </a:r>
              <a:r>
                <a:rPr kumimoji="0" lang="en-US" altLang="zh-CN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Hero</a:t>
              </a:r>
              <a:r>
                <a:rPr lang="zh-CN" altLang="en-US" dirty="0">
                  <a:latin typeface="+mj-ea"/>
                  <a:ea typeface="+mj-ea"/>
                </a:rPr>
                <a:t>以及闪送等车型，展示不同的菜单项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055E48C-929A-CA47-B8B9-59866F5CE9D5}"/>
                </a:ext>
              </a:extLst>
            </p:cNvPr>
            <p:cNvSpPr txBox="1"/>
            <p:nvPr/>
          </p:nvSpPr>
          <p:spPr>
            <a:xfrm>
              <a:off x="3768669" y="4652407"/>
              <a:ext cx="6336705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>
                <a:buClr>
                  <a:srgbClr val="FF7F41"/>
                </a:buClr>
              </a:pPr>
              <a:r>
                <a:rPr lang="zh-CN" altLang="en-US" dirty="0">
                  <a:latin typeface="+mj-ea"/>
                  <a:ea typeface="+mj-ea"/>
                </a:rPr>
                <a:t>在</a:t>
              </a:r>
              <a:r>
                <a:rPr lang="zh-CN" altLang="en-US" dirty="0"/>
                <a:t>“梅里达” 和“莱昂”分别进行不同的实验，用于验证不同选项对指标的影响</a:t>
              </a:r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1911C9-9957-D64F-A08E-B9D8FC3C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5584" y="1818675"/>
              <a:ext cx="4320000" cy="98670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25C6DEA-DFC5-584B-BAD4-77E83713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5584" y="3480735"/>
              <a:ext cx="4320000" cy="107820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29AA05-86D5-D64D-92E9-7FB4C419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5584" y="5089065"/>
              <a:ext cx="5400000" cy="799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52CF6-90D1-3447-8C9B-51334DDB31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08</a:t>
            </a:r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C0FD7C-926D-E94E-A4E3-3BFF125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476671"/>
            <a:ext cx="7272808" cy="419617"/>
          </a:xfrm>
        </p:spPr>
        <p:txBody>
          <a:bodyPr anchor="ctr">
            <a:normAutofit fontScale="90000"/>
          </a:bodyPr>
          <a:lstStyle/>
          <a:p>
            <a:r>
              <a:rPr kumimoji="1" lang="zh-CN" altLang="en-US" sz="2400" dirty="0">
                <a:solidFill>
                  <a:srgbClr val="FF7F41"/>
                </a:solidFill>
              </a:rPr>
              <a:t>特价车实验</a:t>
            </a:r>
            <a:r>
              <a:rPr kumimoji="1" lang="zh-CN" altLang="en-US" sz="2400" dirty="0"/>
              <a:t>：精细控制每一次的放量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BA647E-9EB3-384D-8911-F3A1CC1D74D2}"/>
              </a:ext>
            </a:extLst>
          </p:cNvPr>
          <p:cNvSpPr txBox="1"/>
          <p:nvPr/>
        </p:nvSpPr>
        <p:spPr>
          <a:xfrm>
            <a:off x="5159896" y="1250738"/>
            <a:ext cx="900000" cy="360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F4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BD45BE2-2229-584C-84CB-7A620C97B10F}"/>
              </a:ext>
            </a:extLst>
          </p:cNvPr>
          <p:cNvGrpSpPr/>
          <p:nvPr/>
        </p:nvGrpSpPr>
        <p:grpSpPr>
          <a:xfrm>
            <a:off x="1224981" y="1844824"/>
            <a:ext cx="9000000" cy="3600000"/>
            <a:chOff x="1573371" y="1784819"/>
            <a:chExt cx="7718625" cy="3600000"/>
          </a:xfrm>
        </p:grpSpPr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E2F32B85-BC7C-814E-AEF4-68C0875BE7DC}"/>
                </a:ext>
              </a:extLst>
            </p:cNvPr>
            <p:cNvSpPr/>
            <p:nvPr/>
          </p:nvSpPr>
          <p:spPr>
            <a:xfrm>
              <a:off x="3732665" y="1784819"/>
              <a:ext cx="252028" cy="3600000"/>
            </a:xfrm>
            <a:prstGeom prst="leftBrac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9C4CB9B-5AFB-1B4D-9E1F-82945D90F720}"/>
                </a:ext>
              </a:extLst>
            </p:cNvPr>
            <p:cNvSpPr txBox="1"/>
            <p:nvPr/>
          </p:nvSpPr>
          <p:spPr>
            <a:xfrm>
              <a:off x="4079776" y="1785188"/>
              <a:ext cx="4392488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lang="zh-CN" altLang="en-US" dirty="0">
                  <a:latin typeface="+mj-ea"/>
                  <a:ea typeface="+mj-ea"/>
                </a:rPr>
                <a:t>一次性设置</a:t>
              </a:r>
              <a:r>
                <a:rPr lang="en-US" altLang="zh-CN" dirty="0">
                  <a:latin typeface="+mj-ea"/>
                  <a:ea typeface="+mj-ea"/>
                </a:rPr>
                <a:t>30</a:t>
              </a:r>
              <a:r>
                <a:rPr lang="zh-CN" altLang="en-US" dirty="0">
                  <a:latin typeface="+mj-ea"/>
                  <a:ea typeface="+mj-ea"/>
                </a:rPr>
                <a:t>天的生效逻辑并且有系统自动判定生效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7F9EFB-1871-9C4A-A801-3A4DCFE66C02}"/>
                </a:ext>
              </a:extLst>
            </p:cNvPr>
            <p:cNvSpPr txBox="1"/>
            <p:nvPr/>
          </p:nvSpPr>
          <p:spPr>
            <a:xfrm>
              <a:off x="4035411" y="3404819"/>
              <a:ext cx="5256585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R="0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F41"/>
                </a:buClr>
                <a:buSzTx/>
                <a:tabLst/>
              </a:pPr>
              <a:r>
                <a:rPr kumimoji="0" lang="zh-CN" altLang="en-US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j-ea"/>
                  <a:ea typeface="+mj-ea"/>
                  <a:cs typeface="PingFang SC Regular"/>
                  <a:sym typeface="PingFang SC Regular"/>
                </a:rPr>
                <a:t>针对每一天都设置不同的特价车开放时间段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055E48C-929A-CA47-B8B9-59866F5CE9D5}"/>
                </a:ext>
              </a:extLst>
            </p:cNvPr>
            <p:cNvSpPr txBox="1"/>
            <p:nvPr/>
          </p:nvSpPr>
          <p:spPr>
            <a:xfrm>
              <a:off x="3984693" y="5024819"/>
              <a:ext cx="4487571" cy="36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>
                <a:buClr>
                  <a:srgbClr val="FF7F41"/>
                </a:buClr>
              </a:pPr>
              <a:r>
                <a:rPr lang="zh-CN" altLang="en-US" dirty="0">
                  <a:latin typeface="+mj-ea"/>
                  <a:ea typeface="+mj-ea"/>
                </a:rPr>
                <a:t>特价车实验完全与其他车型独立，不影响其他车型的使用</a:t>
              </a:r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32D83D-B47B-3448-98E0-AA8E2F2D3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3371" y="1784819"/>
              <a:ext cx="2033280" cy="36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A2C41CC-09AB-0A4B-A899-0FCEA97B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6020" y="2144819"/>
              <a:ext cx="4320000" cy="119328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CA127F-8FA7-5C4F-90A2-4D9485EC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1535" y="3831533"/>
              <a:ext cx="4320000" cy="879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44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滴滴主题色">
      <a:dk1>
        <a:srgbClr val="0E1419"/>
      </a:dk1>
      <a:lt1>
        <a:srgbClr val="FFFFFF"/>
      </a:lt1>
      <a:dk2>
        <a:srgbClr val="E1E2E6"/>
      </a:dk2>
      <a:lt2>
        <a:srgbClr val="595959"/>
      </a:lt2>
      <a:accent1>
        <a:srgbClr val="FF7C41"/>
      </a:accent1>
      <a:accent2>
        <a:srgbClr val="3CDCBE"/>
      </a:accent2>
      <a:accent3>
        <a:srgbClr val="00A59F"/>
      </a:accent3>
      <a:accent4>
        <a:srgbClr val="FFC800"/>
      </a:accent4>
      <a:accent5>
        <a:srgbClr val="2387FA"/>
      </a:accent5>
      <a:accent6>
        <a:srgbClr val="323233"/>
      </a:accent6>
      <a:hlink>
        <a:srgbClr val="191919"/>
      </a:hlink>
      <a:folHlink>
        <a:srgbClr val="FF00F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 w="38100">
          <a:solidFill>
            <a:srgbClr val="FF7F41"/>
          </a:solidFill>
          <a:miter lim="400000"/>
        </a:ln>
      </a:spPr>
      <a:bodyPr lIns="45719" rIns="45719" anchor="ctr"/>
      <a:lstStyle>
        <a:defPPr>
          <a:lnSpc>
            <a:spcPct val="90000"/>
          </a:lnSpc>
          <a:defRPr sz="2300" dirty="0">
            <a:noFill/>
            <a:latin typeface="PingFang HK Regular"/>
            <a:ea typeface="PingFang HK Regular"/>
            <a:cs typeface="PingFang HK Regular"/>
            <a:sym typeface="PingFang HK Regular"/>
          </a:defRPr>
        </a:defPPr>
      </a:lst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ingFang HK Regular"/>
            <a:ea typeface="PingFang HK Regular"/>
            <a:cs typeface="PingFang HK Regular"/>
            <a:sym typeface="PingFang HK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33327</TotalTime>
  <Words>1295</Words>
  <Application>Microsoft Macintosh PowerPoint</Application>
  <PresentationFormat>宽屏</PresentationFormat>
  <Paragraphs>226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Microsoft YaHei</vt:lpstr>
      <vt:lpstr>Microsoft YaHei</vt:lpstr>
      <vt:lpstr>系统字体常规体</vt:lpstr>
      <vt:lpstr>PingFang HK Regular</vt:lpstr>
      <vt:lpstr>PingFang SC Regular</vt:lpstr>
      <vt:lpstr>Arial</vt:lpstr>
      <vt:lpstr>Calibri</vt:lpstr>
      <vt:lpstr>Wingdings</vt:lpstr>
      <vt:lpstr>1_Office 主题</vt:lpstr>
      <vt:lpstr>PowerPoint 演示文稿</vt:lpstr>
      <vt:lpstr>目录</vt:lpstr>
      <vt:lpstr>挑战与现状</vt:lpstr>
      <vt:lpstr>解决方案</vt:lpstr>
      <vt:lpstr>『投放』与『投放平台』</vt:lpstr>
      <vt:lpstr>接入「投放平台」能带来什么好处？</vt:lpstr>
      <vt:lpstr>更多的平台特性</vt:lpstr>
      <vt:lpstr>司机主页菜单：按地区放量 &amp; 多实验并行</vt:lpstr>
      <vt:lpstr>特价车实验：精细控制每一次的放量</vt:lpstr>
      <vt:lpstr>功能广场：国际化系统知识库</vt:lpstr>
      <vt:lpstr>系统实现</vt:lpstr>
      <vt:lpstr>投放保障系统建设目标</vt:lpstr>
      <vt:lpstr>感知生效配置变更</vt:lpstr>
      <vt:lpstr>验证配置变更</vt:lpstr>
      <vt:lpstr>接入并使用投放平台</vt:lpstr>
      <vt:lpstr>signpost-sdk代码示例</vt:lpstr>
      <vt:lpstr>已接入功能代码约束</vt:lpstr>
      <vt:lpstr>系统运行汇总</vt:lpstr>
      <vt:lpstr>规划与展望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/>
  <cp:lastModifiedBy>Microsoft Office User</cp:lastModifiedBy>
  <cp:revision>546</cp:revision>
  <cp:lastPrinted>2021-01-13T09:36:54Z</cp:lastPrinted>
  <dcterms:modified xsi:type="dcterms:W3CDTF">2021-07-13T09:06:33Z</dcterms:modified>
  <cp:category/>
</cp:coreProperties>
</file>